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9144000" cx="16256000"/>
  <p:notesSz cx="6858000" cy="9144000"/>
  <p:embeddedFontLst>
    <p:embeddedFont>
      <p:font typeface="Merriweather Sans"/>
      <p:regular r:id="rId77"/>
      <p:bold r:id="rId78"/>
      <p:italic r:id="rId79"/>
      <p:boldItalic r:id="rId80"/>
    </p:embeddedFont>
    <p:embeddedFont>
      <p:font typeface="PT Sans Narrow"/>
      <p:regular r:id="rId81"/>
      <p:bold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8.xml"/><Relationship Id="rId86" Type="http://schemas.openxmlformats.org/officeDocument/2006/relationships/font" Target="fonts/OpenSans-boldItalic.fntdata"/><Relationship Id="rId41" Type="http://schemas.openxmlformats.org/officeDocument/2006/relationships/slide" Target="slides/slide37.xml"/><Relationship Id="rId85" Type="http://schemas.openxmlformats.org/officeDocument/2006/relationships/font" Target="fonts/OpenSans-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erriweatherSans-boldItalic.fntdata"/><Relationship Id="rId82" Type="http://schemas.openxmlformats.org/officeDocument/2006/relationships/font" Target="fonts/PTSansNarrow-bold.fntdata"/><Relationship Id="rId81"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MerriweatherSans-regular.fntdata"/><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MerriweatherSans-italic.fntdata"/><Relationship Id="rId34" Type="http://schemas.openxmlformats.org/officeDocument/2006/relationships/slide" Target="slides/slide30.xml"/><Relationship Id="rId78" Type="http://schemas.openxmlformats.org/officeDocument/2006/relationships/font" Target="fonts/MerriweatherSans-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45d95e61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45d95e61f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45d95e61f_0_4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45d95e61f_0_4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45d95e61f_0_4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45d95e61f_0_4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45d95e61f_0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45d95e61f_0_4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4a61f80d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4a61f80df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45d95e61f_0_4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45d95e61f_0_4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d06f6e24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d06f6e24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2f5504d3c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2f5504d3c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2f5504d3c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2f5504d3c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2f5504d3c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2f5504d3c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2f5504d3c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2f5504d3c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45d95e61f_0_6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45d95e61f_0_6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2f5504d3c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2f5504d3c_0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2f5504d3c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2f5504d3c_0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f5504d3c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2f5504d3c_0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6533193d5_0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6533193d5_0_2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6533193d5_0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6533193d5_0_2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45d95e61f_0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45d95e61f_0_5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45d95e61f_0_5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45d95e61f_0_5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2f5504d3c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2f5504d3c_0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f5504d3c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2f5504d3c_0_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2f5504d3c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2f5504d3c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45d95e61f_0_6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45d95e61f_0_6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6533193d5_0_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6533193d5_0_2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45d95e61f_0_5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45d95e61f_0_5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6533193d5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6533193d5_0_2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6533193d5_0_7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6533193d5_0_7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2f5504d3c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2f5504d3c_0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6533193d5_0_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6533193d5_0_2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6533193d5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6533193d5_0_3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2f5504d3c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2f5504d3c_0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2f5504d3c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2f5504d3c_0_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2f5504d3c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2f5504d3c_0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45d95e61f_0_6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45d95e61f_0_6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2f5504d3c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2f5504d3c_0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2f5504d3c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2f5504d3c_0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2f5504d3c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2f5504d3c_0_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6533193d5_0_7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6533193d5_0_7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 = breve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6533193d5_0_7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6533193d5_0_7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6533193d5_0_7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6533193d5_0_7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6533193d5_0_7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6533193d5_0_7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45d95e61f_0_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45d95e61f_0_5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2f5504d3c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2f5504d3c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45d95e61f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45d95e61f_0_2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45d95e61f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45d95e61f_0_6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d06f6e24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d06f6e248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4a61f80df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4a61f80df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4a61f80df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4a61f80df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4a61f80df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4a61f80df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4a61f80df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4a61f80df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4a61f80df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4a61f80df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4a61f80df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4a61f80df_0_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d06f6e248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d06f6e248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45d95e61f_0_8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45d95e61f_0_8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cc6b796f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cc6b796f2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45d95e61f_0_6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45d95e61f_0_6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c6b796f2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c6b796f2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cc6b796f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cc6b796f2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cc6b796f2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cc6b796f2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305e56d06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305e56d06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305e56d0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305e56d06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305e56d06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305e56d06_0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305e56d06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305e56d06_0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305e56d06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305e56d06_0_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a305e56d06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a305e56d06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305e56d06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305e56d06_0_1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45d95e61f_0_7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45d95e61f_0_7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cc6b796f2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cc6b796f2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cc6b796f2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cc6b796f2_0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45d95e61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a45d95e61f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45d95e61f_0_7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45d95e61f_0_7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45d95e61f_0_4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45d95e61f_0_4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12458196" y="5647800"/>
            <a:ext cx="9996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2800062" y="5614669"/>
            <a:ext cx="9996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785145" y="1816956"/>
            <a:ext cx="12687409" cy="270937"/>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785157" y="7056266"/>
            <a:ext cx="12687409" cy="270937"/>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785156" y="3114247"/>
            <a:ext cx="12687600" cy="1817700"/>
          </a:xfrm>
          <a:prstGeom prst="rect">
            <a:avLst/>
          </a:prstGeom>
        </p:spPr>
        <p:txBody>
          <a:bodyPr anchorCtr="0" anchor="b" bIns="162525" lIns="162525" spcFirstLastPara="1" rIns="162525" wrap="square" tIns="1625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19" name="Google Shape;19;p2"/>
          <p:cNvSpPr txBox="1"/>
          <p:nvPr>
            <p:ph idx="1" type="subTitle"/>
          </p:nvPr>
        </p:nvSpPr>
        <p:spPr>
          <a:xfrm>
            <a:off x="3799511" y="5066736"/>
            <a:ext cx="8658600" cy="1409100"/>
          </a:xfrm>
          <a:prstGeom prst="rect">
            <a:avLst/>
          </a:prstGeom>
        </p:spPr>
        <p:txBody>
          <a:bodyPr anchorCtr="0" anchor="t" bIns="162525" lIns="162525" spcFirstLastPara="1" rIns="162525" wrap="square" tIns="162525">
            <a:noAutofit/>
          </a:bodyPr>
          <a:lstStyle>
            <a:lvl1pPr lvl="0" rtl="0" algn="ctr">
              <a:lnSpc>
                <a:spcPct val="100000"/>
              </a:lnSpc>
              <a:spcBef>
                <a:spcPts val="0"/>
              </a:spcBef>
              <a:spcAft>
                <a:spcPts val="0"/>
              </a:spcAft>
              <a:buSzPts val="4300"/>
              <a:buNone/>
              <a:defRPr sz="4300"/>
            </a:lvl1pPr>
            <a:lvl2pPr lvl="1" rtl="0" algn="ctr">
              <a:lnSpc>
                <a:spcPct val="100000"/>
              </a:lnSpc>
              <a:spcBef>
                <a:spcPts val="0"/>
              </a:spcBef>
              <a:spcAft>
                <a:spcPts val="0"/>
              </a:spcAft>
              <a:buSzPts val="4300"/>
              <a:buNone/>
              <a:defRPr sz="4300"/>
            </a:lvl2pPr>
            <a:lvl3pPr lvl="2" rtl="0" algn="ctr">
              <a:lnSpc>
                <a:spcPct val="100000"/>
              </a:lnSpc>
              <a:spcBef>
                <a:spcPts val="0"/>
              </a:spcBef>
              <a:spcAft>
                <a:spcPts val="0"/>
              </a:spcAft>
              <a:buSzPts val="4300"/>
              <a:buNone/>
              <a:defRPr sz="4300"/>
            </a:lvl3pPr>
            <a:lvl4pPr lvl="3" rtl="0" algn="ctr">
              <a:lnSpc>
                <a:spcPct val="100000"/>
              </a:lnSpc>
              <a:spcBef>
                <a:spcPts val="0"/>
              </a:spcBef>
              <a:spcAft>
                <a:spcPts val="0"/>
              </a:spcAft>
              <a:buSzPts val="4300"/>
              <a:buNone/>
              <a:defRPr sz="4300"/>
            </a:lvl4pPr>
            <a:lvl5pPr lvl="4" rtl="0" algn="ctr">
              <a:lnSpc>
                <a:spcPct val="100000"/>
              </a:lnSpc>
              <a:spcBef>
                <a:spcPts val="0"/>
              </a:spcBef>
              <a:spcAft>
                <a:spcPts val="0"/>
              </a:spcAft>
              <a:buSzPts val="4300"/>
              <a:buNone/>
              <a:defRPr sz="4300"/>
            </a:lvl5pPr>
            <a:lvl6pPr lvl="5" rtl="0" algn="ctr">
              <a:lnSpc>
                <a:spcPct val="100000"/>
              </a:lnSpc>
              <a:spcBef>
                <a:spcPts val="0"/>
              </a:spcBef>
              <a:spcAft>
                <a:spcPts val="0"/>
              </a:spcAft>
              <a:buSzPts val="4300"/>
              <a:buNone/>
              <a:defRPr sz="4300"/>
            </a:lvl6pPr>
            <a:lvl7pPr lvl="6" rtl="0" algn="ctr">
              <a:lnSpc>
                <a:spcPct val="100000"/>
              </a:lnSpc>
              <a:spcBef>
                <a:spcPts val="0"/>
              </a:spcBef>
              <a:spcAft>
                <a:spcPts val="0"/>
              </a:spcAft>
              <a:buSzPts val="4300"/>
              <a:buNone/>
              <a:defRPr sz="4300"/>
            </a:lvl7pPr>
            <a:lvl8pPr lvl="7" rtl="0" algn="ctr">
              <a:lnSpc>
                <a:spcPct val="100000"/>
              </a:lnSpc>
              <a:spcBef>
                <a:spcPts val="0"/>
              </a:spcBef>
              <a:spcAft>
                <a:spcPts val="0"/>
              </a:spcAft>
              <a:buSzPts val="4300"/>
              <a:buNone/>
              <a:defRPr sz="4300"/>
            </a:lvl8pPr>
            <a:lvl9pPr lvl="8" rtl="0" algn="ctr">
              <a:lnSpc>
                <a:spcPct val="100000"/>
              </a:lnSpc>
              <a:spcBef>
                <a:spcPts val="0"/>
              </a:spcBef>
              <a:spcAft>
                <a:spcPts val="0"/>
              </a:spcAft>
              <a:buSzPts val="4300"/>
              <a:buNone/>
              <a:defRPr sz="4300"/>
            </a:lvl9pPr>
          </a:lstStyle>
          <a:p/>
        </p:txBody>
      </p:sp>
      <p:sp>
        <p:nvSpPr>
          <p:cNvPr id="20" name="Google Shape;20;p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133" y="8970133"/>
            <a:ext cx="16256100" cy="174000"/>
          </a:xfrm>
          <a:prstGeom prst="rect">
            <a:avLst/>
          </a:prstGeom>
          <a:solidFill>
            <a:schemeClr val="lt2"/>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554133" y="2319733"/>
            <a:ext cx="15147600" cy="2734800"/>
          </a:xfrm>
          <a:prstGeom prst="rect">
            <a:avLst/>
          </a:prstGeom>
        </p:spPr>
        <p:txBody>
          <a:bodyPr anchorCtr="0" anchor="ctr" bIns="162525" lIns="162525" spcFirstLastPara="1" rIns="162525" wrap="square" tIns="162525">
            <a:noAutofit/>
          </a:bodyPr>
          <a:lstStyle>
            <a:lvl1pPr lvl="0" rtl="0" algn="ctr">
              <a:spcBef>
                <a:spcPts val="0"/>
              </a:spcBef>
              <a:spcAft>
                <a:spcPts val="0"/>
              </a:spcAft>
              <a:buClr>
                <a:schemeClr val="accent3"/>
              </a:buClr>
              <a:buSzPts val="23100"/>
              <a:buNone/>
              <a:defRPr sz="23100">
                <a:solidFill>
                  <a:schemeClr val="accent3"/>
                </a:solidFill>
              </a:defRPr>
            </a:lvl1pPr>
            <a:lvl2pPr lvl="1" rtl="0" algn="ctr">
              <a:spcBef>
                <a:spcPts val="0"/>
              </a:spcBef>
              <a:spcAft>
                <a:spcPts val="0"/>
              </a:spcAft>
              <a:buClr>
                <a:schemeClr val="accent3"/>
              </a:buClr>
              <a:buSzPts val="23100"/>
              <a:buNone/>
              <a:defRPr sz="23100">
                <a:solidFill>
                  <a:schemeClr val="accent3"/>
                </a:solidFill>
              </a:defRPr>
            </a:lvl2pPr>
            <a:lvl3pPr lvl="2" rtl="0" algn="ctr">
              <a:spcBef>
                <a:spcPts val="0"/>
              </a:spcBef>
              <a:spcAft>
                <a:spcPts val="0"/>
              </a:spcAft>
              <a:buClr>
                <a:schemeClr val="accent3"/>
              </a:buClr>
              <a:buSzPts val="23100"/>
              <a:buNone/>
              <a:defRPr sz="23100">
                <a:solidFill>
                  <a:schemeClr val="accent3"/>
                </a:solidFill>
              </a:defRPr>
            </a:lvl3pPr>
            <a:lvl4pPr lvl="3" rtl="0" algn="ctr">
              <a:spcBef>
                <a:spcPts val="0"/>
              </a:spcBef>
              <a:spcAft>
                <a:spcPts val="0"/>
              </a:spcAft>
              <a:buClr>
                <a:schemeClr val="accent3"/>
              </a:buClr>
              <a:buSzPts val="23100"/>
              <a:buNone/>
              <a:defRPr sz="23100">
                <a:solidFill>
                  <a:schemeClr val="accent3"/>
                </a:solidFill>
              </a:defRPr>
            </a:lvl4pPr>
            <a:lvl5pPr lvl="4" rtl="0" algn="ctr">
              <a:spcBef>
                <a:spcPts val="0"/>
              </a:spcBef>
              <a:spcAft>
                <a:spcPts val="0"/>
              </a:spcAft>
              <a:buClr>
                <a:schemeClr val="accent3"/>
              </a:buClr>
              <a:buSzPts val="23100"/>
              <a:buNone/>
              <a:defRPr sz="23100">
                <a:solidFill>
                  <a:schemeClr val="accent3"/>
                </a:solidFill>
              </a:defRPr>
            </a:lvl5pPr>
            <a:lvl6pPr lvl="5" rtl="0" algn="ctr">
              <a:spcBef>
                <a:spcPts val="0"/>
              </a:spcBef>
              <a:spcAft>
                <a:spcPts val="0"/>
              </a:spcAft>
              <a:buClr>
                <a:schemeClr val="accent3"/>
              </a:buClr>
              <a:buSzPts val="23100"/>
              <a:buNone/>
              <a:defRPr sz="23100">
                <a:solidFill>
                  <a:schemeClr val="accent3"/>
                </a:solidFill>
              </a:defRPr>
            </a:lvl6pPr>
            <a:lvl7pPr lvl="6" rtl="0" algn="ctr">
              <a:spcBef>
                <a:spcPts val="0"/>
              </a:spcBef>
              <a:spcAft>
                <a:spcPts val="0"/>
              </a:spcAft>
              <a:buClr>
                <a:schemeClr val="accent3"/>
              </a:buClr>
              <a:buSzPts val="23100"/>
              <a:buNone/>
              <a:defRPr sz="23100">
                <a:solidFill>
                  <a:schemeClr val="accent3"/>
                </a:solidFill>
              </a:defRPr>
            </a:lvl7pPr>
            <a:lvl8pPr lvl="7" rtl="0" algn="ctr">
              <a:spcBef>
                <a:spcPts val="0"/>
              </a:spcBef>
              <a:spcAft>
                <a:spcPts val="0"/>
              </a:spcAft>
              <a:buClr>
                <a:schemeClr val="accent3"/>
              </a:buClr>
              <a:buSzPts val="23100"/>
              <a:buNone/>
              <a:defRPr sz="23100">
                <a:solidFill>
                  <a:schemeClr val="accent3"/>
                </a:solidFill>
              </a:defRPr>
            </a:lvl8pPr>
            <a:lvl9pPr lvl="8" rtl="0" algn="ctr">
              <a:spcBef>
                <a:spcPts val="0"/>
              </a:spcBef>
              <a:spcAft>
                <a:spcPts val="0"/>
              </a:spcAft>
              <a:buClr>
                <a:schemeClr val="accent3"/>
              </a:buClr>
              <a:buSzPts val="23100"/>
              <a:buNone/>
              <a:defRPr sz="23100">
                <a:solidFill>
                  <a:schemeClr val="accent3"/>
                </a:solidFill>
              </a:defRPr>
            </a:lvl9pPr>
          </a:lstStyle>
          <a:p>
            <a:r>
              <a:t>xx%</a:t>
            </a:r>
          </a:p>
        </p:txBody>
      </p:sp>
      <p:sp>
        <p:nvSpPr>
          <p:cNvPr id="58" name="Google Shape;58;p11"/>
          <p:cNvSpPr txBox="1"/>
          <p:nvPr>
            <p:ph idx="1" type="body"/>
          </p:nvPr>
        </p:nvSpPr>
        <p:spPr>
          <a:xfrm>
            <a:off x="554133" y="5325600"/>
            <a:ext cx="15147600" cy="1905000"/>
          </a:xfrm>
          <a:prstGeom prst="rect">
            <a:avLst/>
          </a:prstGeom>
        </p:spPr>
        <p:txBody>
          <a:bodyPr anchorCtr="0" anchor="t" bIns="162525" lIns="162525" spcFirstLastPara="1" rIns="162525" wrap="square" tIns="162525">
            <a:noAutofit/>
          </a:bodyPr>
          <a:lstStyle>
            <a:lvl1pPr indent="-431800" lvl="0" marL="457200" rtl="0" algn="ctr">
              <a:spcBef>
                <a:spcPts val="0"/>
              </a:spcBef>
              <a:spcAft>
                <a:spcPts val="0"/>
              </a:spcAft>
              <a:buSzPts val="3200"/>
              <a:buChar char="●"/>
              <a:defRPr/>
            </a:lvl1pPr>
            <a:lvl2pPr indent="-387350" lvl="1" marL="914400" rtl="0" algn="ctr">
              <a:spcBef>
                <a:spcPts val="2800"/>
              </a:spcBef>
              <a:spcAft>
                <a:spcPts val="0"/>
              </a:spcAft>
              <a:buSzPts val="2500"/>
              <a:buChar char="○"/>
              <a:defRPr/>
            </a:lvl2pPr>
            <a:lvl3pPr indent="-387350" lvl="2" marL="1371600" rtl="0" algn="ctr">
              <a:spcBef>
                <a:spcPts val="2800"/>
              </a:spcBef>
              <a:spcAft>
                <a:spcPts val="0"/>
              </a:spcAft>
              <a:buSzPts val="2500"/>
              <a:buChar char="■"/>
              <a:defRPr/>
            </a:lvl3pPr>
            <a:lvl4pPr indent="-387350" lvl="3" marL="1828800" rtl="0" algn="ctr">
              <a:spcBef>
                <a:spcPts val="2800"/>
              </a:spcBef>
              <a:spcAft>
                <a:spcPts val="0"/>
              </a:spcAft>
              <a:buSzPts val="2500"/>
              <a:buChar char="●"/>
              <a:defRPr/>
            </a:lvl4pPr>
            <a:lvl5pPr indent="-387350" lvl="4" marL="2286000" rtl="0" algn="ctr">
              <a:spcBef>
                <a:spcPts val="2800"/>
              </a:spcBef>
              <a:spcAft>
                <a:spcPts val="0"/>
              </a:spcAft>
              <a:buSzPts val="2500"/>
              <a:buChar char="○"/>
              <a:defRPr/>
            </a:lvl5pPr>
            <a:lvl6pPr indent="-387350" lvl="5" marL="2743200" rtl="0" algn="ctr">
              <a:spcBef>
                <a:spcPts val="2800"/>
              </a:spcBef>
              <a:spcAft>
                <a:spcPts val="0"/>
              </a:spcAft>
              <a:buSzPts val="2500"/>
              <a:buChar char="■"/>
              <a:defRPr/>
            </a:lvl6pPr>
            <a:lvl7pPr indent="-387350" lvl="6" marL="3200400" rtl="0" algn="ctr">
              <a:spcBef>
                <a:spcPts val="2800"/>
              </a:spcBef>
              <a:spcAft>
                <a:spcPts val="0"/>
              </a:spcAft>
              <a:buSzPts val="2500"/>
              <a:buChar char="●"/>
              <a:defRPr/>
            </a:lvl7pPr>
            <a:lvl8pPr indent="-387350" lvl="7" marL="3657600" rtl="0" algn="ctr">
              <a:spcBef>
                <a:spcPts val="2800"/>
              </a:spcBef>
              <a:spcAft>
                <a:spcPts val="0"/>
              </a:spcAft>
              <a:buSzPts val="2500"/>
              <a:buChar char="○"/>
              <a:defRPr/>
            </a:lvl8pPr>
            <a:lvl9pPr indent="-387350" lvl="8" marL="4114800" rtl="0" algn="ctr">
              <a:spcBef>
                <a:spcPts val="2800"/>
              </a:spcBef>
              <a:spcAft>
                <a:spcPts val="2800"/>
              </a:spcAft>
              <a:buSzPts val="2500"/>
              <a:buChar char="■"/>
              <a:defRPr/>
            </a:lvl9pPr>
          </a:lstStyle>
          <a:p/>
        </p:txBody>
      </p:sp>
      <p:sp>
        <p:nvSpPr>
          <p:cNvPr id="59" name="Google Shape;59;p11"/>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89" y="4572267"/>
            <a:ext cx="16256100" cy="4571700"/>
          </a:xfrm>
          <a:prstGeom prst="rect">
            <a:avLst/>
          </a:prstGeom>
          <a:solidFill>
            <a:schemeClr val="accent3"/>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554133" y="1448533"/>
            <a:ext cx="15237900" cy="1674600"/>
          </a:xfrm>
          <a:prstGeom prst="rect">
            <a:avLst/>
          </a:prstGeom>
        </p:spPr>
        <p:txBody>
          <a:bodyPr anchorCtr="0" anchor="ctr" bIns="162525" lIns="162525" spcFirstLastPara="1" rIns="162525" wrap="square" tIns="162525">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
        <p:nvSpPr>
          <p:cNvPr id="24" name="Google Shape;24;p3"/>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133" y="8970133"/>
            <a:ext cx="16256100" cy="174000"/>
          </a:xfrm>
          <a:prstGeom prst="rect">
            <a:avLst/>
          </a:prstGeom>
          <a:solidFill>
            <a:schemeClr val="accent3"/>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554133" y="791156"/>
            <a:ext cx="15147600" cy="1257600"/>
          </a:xfrm>
          <a:prstGeom prst="rect">
            <a:avLst/>
          </a:prstGeom>
        </p:spPr>
        <p:txBody>
          <a:bodyPr anchorCtr="0" anchor="t" bIns="162525" lIns="162525" spcFirstLastPara="1" rIns="162525" wrap="square" tIns="162525">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28" name="Google Shape;28;p4"/>
          <p:cNvSpPr txBox="1"/>
          <p:nvPr>
            <p:ph idx="1" type="body"/>
          </p:nvPr>
        </p:nvSpPr>
        <p:spPr>
          <a:xfrm>
            <a:off x="554133" y="2251244"/>
            <a:ext cx="15147600" cy="5871600"/>
          </a:xfrm>
          <a:prstGeom prst="rect">
            <a:avLst/>
          </a:prstGeom>
        </p:spPr>
        <p:txBody>
          <a:bodyPr anchorCtr="0" anchor="t" bIns="162525" lIns="162525" spcFirstLastPara="1" rIns="162525" wrap="square" tIns="162525">
            <a:noAutofit/>
          </a:bodyPr>
          <a:lstStyle>
            <a:lvl1pPr indent="-431800" lvl="0" marL="457200" rtl="0">
              <a:spcBef>
                <a:spcPts val="0"/>
              </a:spcBef>
              <a:spcAft>
                <a:spcPts val="0"/>
              </a:spcAft>
              <a:buSzPts val="3200"/>
              <a:buChar char="●"/>
              <a:defRPr/>
            </a:lvl1pPr>
            <a:lvl2pPr indent="-387350" lvl="1" marL="914400" rtl="0">
              <a:spcBef>
                <a:spcPts val="2800"/>
              </a:spcBef>
              <a:spcAft>
                <a:spcPts val="0"/>
              </a:spcAft>
              <a:buSzPts val="2500"/>
              <a:buChar char="○"/>
              <a:defRPr/>
            </a:lvl2pPr>
            <a:lvl3pPr indent="-387350" lvl="2" marL="1371600" rtl="0">
              <a:spcBef>
                <a:spcPts val="2800"/>
              </a:spcBef>
              <a:spcAft>
                <a:spcPts val="0"/>
              </a:spcAft>
              <a:buSzPts val="2500"/>
              <a:buChar char="■"/>
              <a:defRPr/>
            </a:lvl3pPr>
            <a:lvl4pPr indent="-387350" lvl="3" marL="1828800" rtl="0">
              <a:spcBef>
                <a:spcPts val="2800"/>
              </a:spcBef>
              <a:spcAft>
                <a:spcPts val="0"/>
              </a:spcAft>
              <a:buSzPts val="2500"/>
              <a:buChar char="●"/>
              <a:defRPr/>
            </a:lvl4pPr>
            <a:lvl5pPr indent="-387350" lvl="4" marL="2286000" rtl="0">
              <a:spcBef>
                <a:spcPts val="2800"/>
              </a:spcBef>
              <a:spcAft>
                <a:spcPts val="0"/>
              </a:spcAft>
              <a:buSzPts val="2500"/>
              <a:buChar char="○"/>
              <a:defRPr/>
            </a:lvl5pPr>
            <a:lvl6pPr indent="-387350" lvl="5" marL="2743200" rtl="0">
              <a:spcBef>
                <a:spcPts val="2800"/>
              </a:spcBef>
              <a:spcAft>
                <a:spcPts val="0"/>
              </a:spcAft>
              <a:buSzPts val="2500"/>
              <a:buChar char="■"/>
              <a:defRPr/>
            </a:lvl6pPr>
            <a:lvl7pPr indent="-387350" lvl="6" marL="3200400" rtl="0">
              <a:spcBef>
                <a:spcPts val="2800"/>
              </a:spcBef>
              <a:spcAft>
                <a:spcPts val="0"/>
              </a:spcAft>
              <a:buSzPts val="2500"/>
              <a:buChar char="●"/>
              <a:defRPr/>
            </a:lvl7pPr>
            <a:lvl8pPr indent="-387350" lvl="7" marL="3657600" rtl="0">
              <a:spcBef>
                <a:spcPts val="2800"/>
              </a:spcBef>
              <a:spcAft>
                <a:spcPts val="0"/>
              </a:spcAft>
              <a:buSzPts val="2500"/>
              <a:buChar char="○"/>
              <a:defRPr/>
            </a:lvl8pPr>
            <a:lvl9pPr indent="-387350" lvl="8" marL="4114800" rtl="0">
              <a:spcBef>
                <a:spcPts val="2800"/>
              </a:spcBef>
              <a:spcAft>
                <a:spcPts val="2800"/>
              </a:spcAft>
              <a:buSzPts val="2500"/>
              <a:buChar char="■"/>
              <a:defRPr/>
            </a:lvl9pPr>
          </a:lstStyle>
          <a:p/>
        </p:txBody>
      </p:sp>
      <p:sp>
        <p:nvSpPr>
          <p:cNvPr id="29" name="Google Shape;29;p4"/>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554133" y="791156"/>
            <a:ext cx="15147600" cy="1257600"/>
          </a:xfrm>
          <a:prstGeom prst="rect">
            <a:avLst/>
          </a:prstGeom>
        </p:spPr>
        <p:txBody>
          <a:bodyPr anchorCtr="0" anchor="t" bIns="162525" lIns="162525" spcFirstLastPara="1" rIns="162525" wrap="square" tIns="162525">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32" name="Google Shape;32;p5"/>
          <p:cNvSpPr txBox="1"/>
          <p:nvPr>
            <p:ph idx="1" type="body"/>
          </p:nvPr>
        </p:nvSpPr>
        <p:spPr>
          <a:xfrm>
            <a:off x="554133" y="2250978"/>
            <a:ext cx="7110900" cy="5871600"/>
          </a:xfrm>
          <a:prstGeom prst="rect">
            <a:avLst/>
          </a:prstGeom>
        </p:spPr>
        <p:txBody>
          <a:bodyPr anchorCtr="0" anchor="t" bIns="162525" lIns="162525" spcFirstLastPara="1" rIns="162525" wrap="square" tIns="162525">
            <a:noAutofit/>
          </a:bodyPr>
          <a:lstStyle>
            <a:lvl1pPr indent="-387350" lvl="0" marL="457200" rtl="0">
              <a:spcBef>
                <a:spcPts val="0"/>
              </a:spcBef>
              <a:spcAft>
                <a:spcPts val="0"/>
              </a:spcAft>
              <a:buSzPts val="2500"/>
              <a:buChar char="●"/>
              <a:defRPr sz="2500"/>
            </a:lvl1pPr>
            <a:lvl2pPr indent="-361950" lvl="1" marL="914400" rtl="0">
              <a:spcBef>
                <a:spcPts val="2800"/>
              </a:spcBef>
              <a:spcAft>
                <a:spcPts val="0"/>
              </a:spcAft>
              <a:buSzPts val="2100"/>
              <a:buChar char="○"/>
              <a:defRPr sz="2100"/>
            </a:lvl2pPr>
            <a:lvl3pPr indent="-361950" lvl="2" marL="1371600" rtl="0">
              <a:spcBef>
                <a:spcPts val="2800"/>
              </a:spcBef>
              <a:spcAft>
                <a:spcPts val="0"/>
              </a:spcAft>
              <a:buSzPts val="2100"/>
              <a:buChar char="■"/>
              <a:defRPr sz="2100"/>
            </a:lvl3pPr>
            <a:lvl4pPr indent="-361950" lvl="3" marL="1828800" rtl="0">
              <a:spcBef>
                <a:spcPts val="2800"/>
              </a:spcBef>
              <a:spcAft>
                <a:spcPts val="0"/>
              </a:spcAft>
              <a:buSzPts val="2100"/>
              <a:buChar char="●"/>
              <a:defRPr sz="2100"/>
            </a:lvl4pPr>
            <a:lvl5pPr indent="-361950" lvl="4" marL="2286000" rtl="0">
              <a:spcBef>
                <a:spcPts val="2800"/>
              </a:spcBef>
              <a:spcAft>
                <a:spcPts val="0"/>
              </a:spcAft>
              <a:buSzPts val="2100"/>
              <a:buChar char="○"/>
              <a:defRPr sz="2100"/>
            </a:lvl5pPr>
            <a:lvl6pPr indent="-361950" lvl="5" marL="2743200" rtl="0">
              <a:spcBef>
                <a:spcPts val="2800"/>
              </a:spcBef>
              <a:spcAft>
                <a:spcPts val="0"/>
              </a:spcAft>
              <a:buSzPts val="2100"/>
              <a:buChar char="■"/>
              <a:defRPr sz="2100"/>
            </a:lvl6pPr>
            <a:lvl7pPr indent="-361950" lvl="6" marL="3200400" rtl="0">
              <a:spcBef>
                <a:spcPts val="2800"/>
              </a:spcBef>
              <a:spcAft>
                <a:spcPts val="0"/>
              </a:spcAft>
              <a:buSzPts val="2100"/>
              <a:buChar char="●"/>
              <a:defRPr sz="2100"/>
            </a:lvl7pPr>
            <a:lvl8pPr indent="-361950" lvl="7" marL="3657600" rtl="0">
              <a:spcBef>
                <a:spcPts val="2800"/>
              </a:spcBef>
              <a:spcAft>
                <a:spcPts val="0"/>
              </a:spcAft>
              <a:buSzPts val="2100"/>
              <a:buChar char="○"/>
              <a:defRPr sz="2100"/>
            </a:lvl8pPr>
            <a:lvl9pPr indent="-361950" lvl="8" marL="4114800" rtl="0">
              <a:spcBef>
                <a:spcPts val="2800"/>
              </a:spcBef>
              <a:spcAft>
                <a:spcPts val="2800"/>
              </a:spcAft>
              <a:buSzPts val="2100"/>
              <a:buChar char="■"/>
              <a:defRPr sz="2100"/>
            </a:lvl9pPr>
          </a:lstStyle>
          <a:p/>
        </p:txBody>
      </p:sp>
      <p:sp>
        <p:nvSpPr>
          <p:cNvPr id="33" name="Google Shape;33;p5"/>
          <p:cNvSpPr txBox="1"/>
          <p:nvPr>
            <p:ph idx="2" type="body"/>
          </p:nvPr>
        </p:nvSpPr>
        <p:spPr>
          <a:xfrm>
            <a:off x="8590933" y="2250978"/>
            <a:ext cx="7110900" cy="5871600"/>
          </a:xfrm>
          <a:prstGeom prst="rect">
            <a:avLst/>
          </a:prstGeom>
        </p:spPr>
        <p:txBody>
          <a:bodyPr anchorCtr="0" anchor="t" bIns="162525" lIns="162525" spcFirstLastPara="1" rIns="162525" wrap="square" tIns="162525">
            <a:noAutofit/>
          </a:bodyPr>
          <a:lstStyle>
            <a:lvl1pPr indent="-387350" lvl="0" marL="457200" rtl="0">
              <a:spcBef>
                <a:spcPts val="0"/>
              </a:spcBef>
              <a:spcAft>
                <a:spcPts val="0"/>
              </a:spcAft>
              <a:buSzPts val="2500"/>
              <a:buChar char="●"/>
              <a:defRPr sz="2500"/>
            </a:lvl1pPr>
            <a:lvl2pPr indent="-361950" lvl="1" marL="914400" rtl="0">
              <a:spcBef>
                <a:spcPts val="2800"/>
              </a:spcBef>
              <a:spcAft>
                <a:spcPts val="0"/>
              </a:spcAft>
              <a:buSzPts val="2100"/>
              <a:buChar char="○"/>
              <a:defRPr sz="2100"/>
            </a:lvl2pPr>
            <a:lvl3pPr indent="-361950" lvl="2" marL="1371600" rtl="0">
              <a:spcBef>
                <a:spcPts val="2800"/>
              </a:spcBef>
              <a:spcAft>
                <a:spcPts val="0"/>
              </a:spcAft>
              <a:buSzPts val="2100"/>
              <a:buChar char="■"/>
              <a:defRPr sz="2100"/>
            </a:lvl3pPr>
            <a:lvl4pPr indent="-361950" lvl="3" marL="1828800" rtl="0">
              <a:spcBef>
                <a:spcPts val="2800"/>
              </a:spcBef>
              <a:spcAft>
                <a:spcPts val="0"/>
              </a:spcAft>
              <a:buSzPts val="2100"/>
              <a:buChar char="●"/>
              <a:defRPr sz="2100"/>
            </a:lvl4pPr>
            <a:lvl5pPr indent="-361950" lvl="4" marL="2286000" rtl="0">
              <a:spcBef>
                <a:spcPts val="2800"/>
              </a:spcBef>
              <a:spcAft>
                <a:spcPts val="0"/>
              </a:spcAft>
              <a:buSzPts val="2100"/>
              <a:buChar char="○"/>
              <a:defRPr sz="2100"/>
            </a:lvl5pPr>
            <a:lvl6pPr indent="-361950" lvl="5" marL="2743200" rtl="0">
              <a:spcBef>
                <a:spcPts val="2800"/>
              </a:spcBef>
              <a:spcAft>
                <a:spcPts val="0"/>
              </a:spcAft>
              <a:buSzPts val="2100"/>
              <a:buChar char="■"/>
              <a:defRPr sz="2100"/>
            </a:lvl6pPr>
            <a:lvl7pPr indent="-361950" lvl="6" marL="3200400" rtl="0">
              <a:spcBef>
                <a:spcPts val="2800"/>
              </a:spcBef>
              <a:spcAft>
                <a:spcPts val="0"/>
              </a:spcAft>
              <a:buSzPts val="2100"/>
              <a:buChar char="●"/>
              <a:defRPr sz="2100"/>
            </a:lvl7pPr>
            <a:lvl8pPr indent="-361950" lvl="7" marL="3657600" rtl="0">
              <a:spcBef>
                <a:spcPts val="2800"/>
              </a:spcBef>
              <a:spcAft>
                <a:spcPts val="0"/>
              </a:spcAft>
              <a:buSzPts val="2100"/>
              <a:buChar char="○"/>
              <a:defRPr sz="2100"/>
            </a:lvl8pPr>
            <a:lvl9pPr indent="-361950" lvl="8" marL="4114800" rtl="0">
              <a:spcBef>
                <a:spcPts val="2800"/>
              </a:spcBef>
              <a:spcAft>
                <a:spcPts val="2800"/>
              </a:spcAft>
              <a:buSzPts val="2100"/>
              <a:buChar char="■"/>
              <a:defRPr sz="2100"/>
            </a:lvl9pPr>
          </a:lstStyle>
          <a:p/>
        </p:txBody>
      </p:sp>
      <p:sp>
        <p:nvSpPr>
          <p:cNvPr id="34" name="Google Shape;34;p5"/>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554133" y="791156"/>
            <a:ext cx="15147600" cy="1257600"/>
          </a:xfrm>
          <a:prstGeom prst="rect">
            <a:avLst/>
          </a:prstGeom>
        </p:spPr>
        <p:txBody>
          <a:bodyPr anchorCtr="0" anchor="t" bIns="162525" lIns="162525" spcFirstLastPara="1" rIns="162525" wrap="square" tIns="162525">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37" name="Google Shape;37;p6"/>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554133" y="987733"/>
            <a:ext cx="4992000" cy="1343400"/>
          </a:xfrm>
          <a:prstGeom prst="rect">
            <a:avLst/>
          </a:prstGeom>
        </p:spPr>
        <p:txBody>
          <a:bodyPr anchorCtr="0" anchor="b" bIns="162525" lIns="162525" spcFirstLastPara="1" rIns="162525" wrap="square" tIns="162525">
            <a:noAutofit/>
          </a:bodyPr>
          <a:lstStyle>
            <a:lvl1pPr lvl="0" rtl="0">
              <a:spcBef>
                <a:spcPts val="0"/>
              </a:spcBef>
              <a:spcAft>
                <a:spcPts val="0"/>
              </a:spcAft>
              <a:buSzPts val="4300"/>
              <a:buNone/>
              <a:defRPr sz="43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p:txBody>
      </p:sp>
      <p:sp>
        <p:nvSpPr>
          <p:cNvPr id="40" name="Google Shape;40;p7"/>
          <p:cNvSpPr txBox="1"/>
          <p:nvPr>
            <p:ph idx="1" type="body"/>
          </p:nvPr>
        </p:nvSpPr>
        <p:spPr>
          <a:xfrm>
            <a:off x="554133" y="2470400"/>
            <a:ext cx="4992000" cy="5652300"/>
          </a:xfrm>
          <a:prstGeom prst="rect">
            <a:avLst/>
          </a:prstGeom>
        </p:spPr>
        <p:txBody>
          <a:bodyPr anchorCtr="0" anchor="t" bIns="162525" lIns="162525" spcFirstLastPara="1" rIns="162525" wrap="square" tIns="162525">
            <a:noAutofit/>
          </a:bodyPr>
          <a:lstStyle>
            <a:lvl1pPr indent="-361950" lvl="0" marL="457200" rtl="0">
              <a:spcBef>
                <a:spcPts val="0"/>
              </a:spcBef>
              <a:spcAft>
                <a:spcPts val="0"/>
              </a:spcAft>
              <a:buSzPts val="2100"/>
              <a:buChar char="●"/>
              <a:defRPr sz="2100"/>
            </a:lvl1pPr>
            <a:lvl2pPr indent="-361950" lvl="1" marL="914400" rtl="0">
              <a:spcBef>
                <a:spcPts val="2800"/>
              </a:spcBef>
              <a:spcAft>
                <a:spcPts val="0"/>
              </a:spcAft>
              <a:buSzPts val="2100"/>
              <a:buChar char="○"/>
              <a:defRPr sz="2100"/>
            </a:lvl2pPr>
            <a:lvl3pPr indent="-361950" lvl="2" marL="1371600" rtl="0">
              <a:spcBef>
                <a:spcPts val="2800"/>
              </a:spcBef>
              <a:spcAft>
                <a:spcPts val="0"/>
              </a:spcAft>
              <a:buSzPts val="2100"/>
              <a:buChar char="■"/>
              <a:defRPr sz="2100"/>
            </a:lvl3pPr>
            <a:lvl4pPr indent="-361950" lvl="3" marL="1828800" rtl="0">
              <a:spcBef>
                <a:spcPts val="2800"/>
              </a:spcBef>
              <a:spcAft>
                <a:spcPts val="0"/>
              </a:spcAft>
              <a:buSzPts val="2100"/>
              <a:buChar char="●"/>
              <a:defRPr sz="2100"/>
            </a:lvl4pPr>
            <a:lvl5pPr indent="-361950" lvl="4" marL="2286000" rtl="0">
              <a:spcBef>
                <a:spcPts val="2800"/>
              </a:spcBef>
              <a:spcAft>
                <a:spcPts val="0"/>
              </a:spcAft>
              <a:buSzPts val="2100"/>
              <a:buChar char="○"/>
              <a:defRPr sz="2100"/>
            </a:lvl5pPr>
            <a:lvl6pPr indent="-361950" lvl="5" marL="2743200" rtl="0">
              <a:spcBef>
                <a:spcPts val="2800"/>
              </a:spcBef>
              <a:spcAft>
                <a:spcPts val="0"/>
              </a:spcAft>
              <a:buSzPts val="2100"/>
              <a:buChar char="■"/>
              <a:defRPr sz="2100"/>
            </a:lvl6pPr>
            <a:lvl7pPr indent="-361950" lvl="6" marL="3200400" rtl="0">
              <a:spcBef>
                <a:spcPts val="2800"/>
              </a:spcBef>
              <a:spcAft>
                <a:spcPts val="0"/>
              </a:spcAft>
              <a:buSzPts val="2100"/>
              <a:buChar char="●"/>
              <a:defRPr sz="2100"/>
            </a:lvl7pPr>
            <a:lvl8pPr indent="-361950" lvl="7" marL="3657600" rtl="0">
              <a:spcBef>
                <a:spcPts val="2800"/>
              </a:spcBef>
              <a:spcAft>
                <a:spcPts val="0"/>
              </a:spcAft>
              <a:buSzPts val="2100"/>
              <a:buChar char="○"/>
              <a:defRPr sz="2100"/>
            </a:lvl8pPr>
            <a:lvl9pPr indent="-361950" lvl="8" marL="4114800" rtl="0">
              <a:spcBef>
                <a:spcPts val="2800"/>
              </a:spcBef>
              <a:spcAft>
                <a:spcPts val="2800"/>
              </a:spcAft>
              <a:buSzPts val="2100"/>
              <a:buChar char="■"/>
              <a:defRPr sz="2100"/>
            </a:lvl9pPr>
          </a:lstStyle>
          <a:p/>
        </p:txBody>
      </p:sp>
      <p:sp>
        <p:nvSpPr>
          <p:cNvPr id="41" name="Google Shape;41;p7"/>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871556" y="935733"/>
            <a:ext cx="9979800" cy="7272600"/>
          </a:xfrm>
          <a:prstGeom prst="rect">
            <a:avLst/>
          </a:prstGeom>
        </p:spPr>
        <p:txBody>
          <a:bodyPr anchorCtr="0" anchor="ctr" bIns="162525" lIns="162525" spcFirstLastPara="1" rIns="162525" wrap="square" tIns="162525">
            <a:noAutofit/>
          </a:bodyPr>
          <a:lstStyle>
            <a:lvl1pPr lvl="0" rtl="0">
              <a:spcBef>
                <a:spcPts val="0"/>
              </a:spcBef>
              <a:spcAft>
                <a:spcPts val="0"/>
              </a:spcAft>
              <a:buClr>
                <a:schemeClr val="dk2"/>
              </a:buClr>
              <a:buSzPts val="9600"/>
              <a:buNone/>
              <a:defRPr b="0" sz="9600">
                <a:solidFill>
                  <a:schemeClr val="dk2"/>
                </a:solidFill>
              </a:defRPr>
            </a:lvl1pPr>
            <a:lvl2pPr lvl="1" rtl="0">
              <a:spcBef>
                <a:spcPts val="0"/>
              </a:spcBef>
              <a:spcAft>
                <a:spcPts val="0"/>
              </a:spcAft>
              <a:buClr>
                <a:schemeClr val="dk2"/>
              </a:buClr>
              <a:buSzPts val="9600"/>
              <a:buNone/>
              <a:defRPr b="0" sz="9600">
                <a:solidFill>
                  <a:schemeClr val="dk2"/>
                </a:solidFill>
              </a:defRPr>
            </a:lvl2pPr>
            <a:lvl3pPr lvl="2" rtl="0">
              <a:spcBef>
                <a:spcPts val="0"/>
              </a:spcBef>
              <a:spcAft>
                <a:spcPts val="0"/>
              </a:spcAft>
              <a:buClr>
                <a:schemeClr val="dk2"/>
              </a:buClr>
              <a:buSzPts val="9600"/>
              <a:buNone/>
              <a:defRPr b="0" sz="9600">
                <a:solidFill>
                  <a:schemeClr val="dk2"/>
                </a:solidFill>
              </a:defRPr>
            </a:lvl3pPr>
            <a:lvl4pPr lvl="3" rtl="0">
              <a:spcBef>
                <a:spcPts val="0"/>
              </a:spcBef>
              <a:spcAft>
                <a:spcPts val="0"/>
              </a:spcAft>
              <a:buClr>
                <a:schemeClr val="dk2"/>
              </a:buClr>
              <a:buSzPts val="9600"/>
              <a:buNone/>
              <a:defRPr b="0" sz="9600">
                <a:solidFill>
                  <a:schemeClr val="dk2"/>
                </a:solidFill>
              </a:defRPr>
            </a:lvl4pPr>
            <a:lvl5pPr lvl="4" rtl="0">
              <a:spcBef>
                <a:spcPts val="0"/>
              </a:spcBef>
              <a:spcAft>
                <a:spcPts val="0"/>
              </a:spcAft>
              <a:buClr>
                <a:schemeClr val="dk2"/>
              </a:buClr>
              <a:buSzPts val="9600"/>
              <a:buNone/>
              <a:defRPr b="0" sz="9600">
                <a:solidFill>
                  <a:schemeClr val="dk2"/>
                </a:solidFill>
              </a:defRPr>
            </a:lvl5pPr>
            <a:lvl6pPr lvl="5" rtl="0">
              <a:spcBef>
                <a:spcPts val="0"/>
              </a:spcBef>
              <a:spcAft>
                <a:spcPts val="0"/>
              </a:spcAft>
              <a:buClr>
                <a:schemeClr val="dk2"/>
              </a:buClr>
              <a:buSzPts val="9600"/>
              <a:buNone/>
              <a:defRPr b="0" sz="9600">
                <a:solidFill>
                  <a:schemeClr val="dk2"/>
                </a:solidFill>
              </a:defRPr>
            </a:lvl6pPr>
            <a:lvl7pPr lvl="6" rtl="0">
              <a:spcBef>
                <a:spcPts val="0"/>
              </a:spcBef>
              <a:spcAft>
                <a:spcPts val="0"/>
              </a:spcAft>
              <a:buClr>
                <a:schemeClr val="dk2"/>
              </a:buClr>
              <a:buSzPts val="9600"/>
              <a:buNone/>
              <a:defRPr b="0" sz="9600">
                <a:solidFill>
                  <a:schemeClr val="dk2"/>
                </a:solidFill>
              </a:defRPr>
            </a:lvl7pPr>
            <a:lvl8pPr lvl="7" rtl="0">
              <a:spcBef>
                <a:spcPts val="0"/>
              </a:spcBef>
              <a:spcAft>
                <a:spcPts val="0"/>
              </a:spcAft>
              <a:buClr>
                <a:schemeClr val="dk2"/>
              </a:buClr>
              <a:buSzPts val="9600"/>
              <a:buNone/>
              <a:defRPr b="0" sz="9600">
                <a:solidFill>
                  <a:schemeClr val="dk2"/>
                </a:solidFill>
              </a:defRPr>
            </a:lvl8pPr>
            <a:lvl9pPr lvl="8" rtl="0">
              <a:spcBef>
                <a:spcPts val="0"/>
              </a:spcBef>
              <a:spcAft>
                <a:spcPts val="0"/>
              </a:spcAft>
              <a:buClr>
                <a:schemeClr val="dk2"/>
              </a:buClr>
              <a:buSzPts val="9600"/>
              <a:buNone/>
              <a:defRPr b="0" sz="9600">
                <a:solidFill>
                  <a:schemeClr val="dk2"/>
                </a:solidFill>
              </a:defRPr>
            </a:lvl9pPr>
          </a:lstStyle>
          <a:p/>
        </p:txBody>
      </p:sp>
      <p:sp>
        <p:nvSpPr>
          <p:cNvPr id="44" name="Google Shape;44;p8"/>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8128000" y="0"/>
            <a:ext cx="8127900" cy="9144000"/>
          </a:xfrm>
          <a:prstGeom prst="rect">
            <a:avLst/>
          </a:prstGeom>
          <a:solidFill>
            <a:schemeClr val="accent3"/>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cxnSp>
        <p:nvCxnSpPr>
          <p:cNvPr id="47" name="Google Shape;47;p9"/>
          <p:cNvCxnSpPr/>
          <p:nvPr/>
        </p:nvCxnSpPr>
        <p:spPr>
          <a:xfrm>
            <a:off x="8941644" y="7992000"/>
            <a:ext cx="8325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472000" y="1848311"/>
            <a:ext cx="7191600" cy="2979300"/>
          </a:xfrm>
          <a:prstGeom prst="rect">
            <a:avLst/>
          </a:prstGeom>
        </p:spPr>
        <p:txBody>
          <a:bodyPr anchorCtr="0" anchor="b" bIns="162525" lIns="162525" spcFirstLastPara="1" rIns="162525" wrap="square" tIns="162525">
            <a:noAutofit/>
          </a:bodyPr>
          <a:lstStyle>
            <a:lvl1pPr lvl="0" rtl="0" algn="ctr">
              <a:spcBef>
                <a:spcPts val="0"/>
              </a:spcBef>
              <a:spcAft>
                <a:spcPts val="0"/>
              </a:spcAft>
              <a:buSzPts val="7500"/>
              <a:buNone/>
              <a:defRPr sz="7500"/>
            </a:lvl1pPr>
            <a:lvl2pPr lvl="1" rtl="0" algn="ctr">
              <a:spcBef>
                <a:spcPts val="0"/>
              </a:spcBef>
              <a:spcAft>
                <a:spcPts val="0"/>
              </a:spcAft>
              <a:buSzPts val="7500"/>
              <a:buNone/>
              <a:defRPr sz="7500"/>
            </a:lvl2pPr>
            <a:lvl3pPr lvl="2" rtl="0" algn="ctr">
              <a:spcBef>
                <a:spcPts val="0"/>
              </a:spcBef>
              <a:spcAft>
                <a:spcPts val="0"/>
              </a:spcAft>
              <a:buSzPts val="7500"/>
              <a:buNone/>
              <a:defRPr sz="7500"/>
            </a:lvl3pPr>
            <a:lvl4pPr lvl="3" rtl="0" algn="ctr">
              <a:spcBef>
                <a:spcPts val="0"/>
              </a:spcBef>
              <a:spcAft>
                <a:spcPts val="0"/>
              </a:spcAft>
              <a:buSzPts val="7500"/>
              <a:buNone/>
              <a:defRPr sz="7500"/>
            </a:lvl4pPr>
            <a:lvl5pPr lvl="4" rtl="0" algn="ctr">
              <a:spcBef>
                <a:spcPts val="0"/>
              </a:spcBef>
              <a:spcAft>
                <a:spcPts val="0"/>
              </a:spcAft>
              <a:buSzPts val="7500"/>
              <a:buNone/>
              <a:defRPr sz="7500"/>
            </a:lvl5pPr>
            <a:lvl6pPr lvl="5" rtl="0" algn="ctr">
              <a:spcBef>
                <a:spcPts val="0"/>
              </a:spcBef>
              <a:spcAft>
                <a:spcPts val="0"/>
              </a:spcAft>
              <a:buSzPts val="7500"/>
              <a:buNone/>
              <a:defRPr sz="7500"/>
            </a:lvl6pPr>
            <a:lvl7pPr lvl="6" rtl="0" algn="ctr">
              <a:spcBef>
                <a:spcPts val="0"/>
              </a:spcBef>
              <a:spcAft>
                <a:spcPts val="0"/>
              </a:spcAft>
              <a:buSzPts val="7500"/>
              <a:buNone/>
              <a:defRPr sz="7500"/>
            </a:lvl7pPr>
            <a:lvl8pPr lvl="7" rtl="0" algn="ctr">
              <a:spcBef>
                <a:spcPts val="0"/>
              </a:spcBef>
              <a:spcAft>
                <a:spcPts val="0"/>
              </a:spcAft>
              <a:buSzPts val="7500"/>
              <a:buNone/>
              <a:defRPr sz="7500"/>
            </a:lvl8pPr>
            <a:lvl9pPr lvl="8" rtl="0" algn="ctr">
              <a:spcBef>
                <a:spcPts val="0"/>
              </a:spcBef>
              <a:spcAft>
                <a:spcPts val="0"/>
              </a:spcAft>
              <a:buSzPts val="7500"/>
              <a:buNone/>
              <a:defRPr sz="7500"/>
            </a:lvl9pPr>
          </a:lstStyle>
          <a:p/>
        </p:txBody>
      </p:sp>
      <p:sp>
        <p:nvSpPr>
          <p:cNvPr id="49" name="Google Shape;49;p9"/>
          <p:cNvSpPr txBox="1"/>
          <p:nvPr>
            <p:ph idx="1" type="subTitle"/>
          </p:nvPr>
        </p:nvSpPr>
        <p:spPr>
          <a:xfrm>
            <a:off x="472000" y="4847778"/>
            <a:ext cx="7191600" cy="2195700"/>
          </a:xfrm>
          <a:prstGeom prst="rect">
            <a:avLst/>
          </a:prstGeom>
        </p:spPr>
        <p:txBody>
          <a:bodyPr anchorCtr="0" anchor="t" bIns="162525" lIns="162525" spcFirstLastPara="1" rIns="162525" wrap="square" tIns="162525">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50" name="Google Shape;50;p9"/>
          <p:cNvSpPr txBox="1"/>
          <p:nvPr>
            <p:ph idx="2" type="body"/>
          </p:nvPr>
        </p:nvSpPr>
        <p:spPr>
          <a:xfrm>
            <a:off x="8781333" y="1287467"/>
            <a:ext cx="6821400" cy="6569100"/>
          </a:xfrm>
          <a:prstGeom prst="rect">
            <a:avLst/>
          </a:prstGeom>
        </p:spPr>
        <p:txBody>
          <a:bodyPr anchorCtr="0" anchor="ctr" bIns="162525" lIns="162525" spcFirstLastPara="1" rIns="162525" wrap="square" tIns="162525">
            <a:noAutofit/>
          </a:bodyPr>
          <a:lstStyle>
            <a:lvl1pPr indent="-431800" lvl="0" marL="457200" rtl="0">
              <a:spcBef>
                <a:spcPts val="0"/>
              </a:spcBef>
              <a:spcAft>
                <a:spcPts val="0"/>
              </a:spcAft>
              <a:buClr>
                <a:schemeClr val="lt1"/>
              </a:buClr>
              <a:buSzPts val="3200"/>
              <a:buChar char="●"/>
              <a:defRPr>
                <a:solidFill>
                  <a:schemeClr val="lt1"/>
                </a:solidFill>
              </a:defRPr>
            </a:lvl1pPr>
            <a:lvl2pPr indent="-387350" lvl="1" marL="914400" rtl="0">
              <a:spcBef>
                <a:spcPts val="2800"/>
              </a:spcBef>
              <a:spcAft>
                <a:spcPts val="0"/>
              </a:spcAft>
              <a:buClr>
                <a:schemeClr val="lt1"/>
              </a:buClr>
              <a:buSzPts val="2500"/>
              <a:buChar char="○"/>
              <a:defRPr>
                <a:solidFill>
                  <a:schemeClr val="lt1"/>
                </a:solidFill>
              </a:defRPr>
            </a:lvl2pPr>
            <a:lvl3pPr indent="-387350" lvl="2" marL="1371600" rtl="0">
              <a:spcBef>
                <a:spcPts val="2800"/>
              </a:spcBef>
              <a:spcAft>
                <a:spcPts val="0"/>
              </a:spcAft>
              <a:buClr>
                <a:schemeClr val="lt1"/>
              </a:buClr>
              <a:buSzPts val="2500"/>
              <a:buChar char="■"/>
              <a:defRPr>
                <a:solidFill>
                  <a:schemeClr val="lt1"/>
                </a:solidFill>
              </a:defRPr>
            </a:lvl3pPr>
            <a:lvl4pPr indent="-387350" lvl="3" marL="1828800" rtl="0">
              <a:spcBef>
                <a:spcPts val="2800"/>
              </a:spcBef>
              <a:spcAft>
                <a:spcPts val="0"/>
              </a:spcAft>
              <a:buClr>
                <a:schemeClr val="lt1"/>
              </a:buClr>
              <a:buSzPts val="2500"/>
              <a:buChar char="●"/>
              <a:defRPr>
                <a:solidFill>
                  <a:schemeClr val="lt1"/>
                </a:solidFill>
              </a:defRPr>
            </a:lvl4pPr>
            <a:lvl5pPr indent="-387350" lvl="4" marL="2286000" rtl="0">
              <a:spcBef>
                <a:spcPts val="2800"/>
              </a:spcBef>
              <a:spcAft>
                <a:spcPts val="0"/>
              </a:spcAft>
              <a:buClr>
                <a:schemeClr val="lt1"/>
              </a:buClr>
              <a:buSzPts val="2500"/>
              <a:buChar char="○"/>
              <a:defRPr>
                <a:solidFill>
                  <a:schemeClr val="lt1"/>
                </a:solidFill>
              </a:defRPr>
            </a:lvl5pPr>
            <a:lvl6pPr indent="-387350" lvl="5" marL="2743200" rtl="0">
              <a:spcBef>
                <a:spcPts val="2800"/>
              </a:spcBef>
              <a:spcAft>
                <a:spcPts val="0"/>
              </a:spcAft>
              <a:buClr>
                <a:schemeClr val="lt1"/>
              </a:buClr>
              <a:buSzPts val="2500"/>
              <a:buChar char="■"/>
              <a:defRPr>
                <a:solidFill>
                  <a:schemeClr val="lt1"/>
                </a:solidFill>
              </a:defRPr>
            </a:lvl6pPr>
            <a:lvl7pPr indent="-387350" lvl="6" marL="3200400" rtl="0">
              <a:spcBef>
                <a:spcPts val="2800"/>
              </a:spcBef>
              <a:spcAft>
                <a:spcPts val="0"/>
              </a:spcAft>
              <a:buClr>
                <a:schemeClr val="lt1"/>
              </a:buClr>
              <a:buSzPts val="2500"/>
              <a:buChar char="●"/>
              <a:defRPr>
                <a:solidFill>
                  <a:schemeClr val="lt1"/>
                </a:solidFill>
              </a:defRPr>
            </a:lvl7pPr>
            <a:lvl8pPr indent="-387350" lvl="7" marL="3657600" rtl="0">
              <a:spcBef>
                <a:spcPts val="2800"/>
              </a:spcBef>
              <a:spcAft>
                <a:spcPts val="0"/>
              </a:spcAft>
              <a:buClr>
                <a:schemeClr val="lt1"/>
              </a:buClr>
              <a:buSzPts val="2500"/>
              <a:buChar char="○"/>
              <a:defRPr>
                <a:solidFill>
                  <a:schemeClr val="lt1"/>
                </a:solidFill>
              </a:defRPr>
            </a:lvl8pPr>
            <a:lvl9pPr indent="-387350" lvl="8" marL="4114800" rtl="0">
              <a:spcBef>
                <a:spcPts val="2800"/>
              </a:spcBef>
              <a:spcAft>
                <a:spcPts val="2800"/>
              </a:spcAft>
              <a:buClr>
                <a:schemeClr val="lt1"/>
              </a:buClr>
              <a:buSzPts val="2500"/>
              <a:buChar char="■"/>
              <a:defRPr>
                <a:solidFill>
                  <a:schemeClr val="lt1"/>
                </a:solidFill>
              </a:defRPr>
            </a:lvl9pPr>
          </a:lstStyle>
          <a:p/>
        </p:txBody>
      </p:sp>
      <p:sp>
        <p:nvSpPr>
          <p:cNvPr id="51" name="Google Shape;51;p9"/>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554133" y="7521289"/>
            <a:ext cx="10664400" cy="1064400"/>
          </a:xfrm>
          <a:prstGeom prst="rect">
            <a:avLst/>
          </a:prstGeom>
        </p:spPr>
        <p:txBody>
          <a:bodyPr anchorCtr="0" anchor="ctr" bIns="162525" lIns="162525" spcFirstLastPara="1" rIns="162525" wrap="square" tIns="162525">
            <a:noAutofit/>
          </a:bodyPr>
          <a:lstStyle>
            <a:lvl1pPr indent="-228600" lvl="0" marL="457200" rtl="0">
              <a:lnSpc>
                <a:spcPct val="100000"/>
              </a:lnSpc>
              <a:spcBef>
                <a:spcPts val="0"/>
              </a:spcBef>
              <a:spcAft>
                <a:spcPts val="0"/>
              </a:spcAft>
              <a:buSzPts val="4300"/>
              <a:buFont typeface="PT Sans Narrow"/>
              <a:buNone/>
              <a:defRPr sz="4300">
                <a:latin typeface="PT Sans Narrow"/>
                <a:ea typeface="PT Sans Narrow"/>
                <a:cs typeface="PT Sans Narrow"/>
                <a:sym typeface="PT Sans Narrow"/>
              </a:defRPr>
            </a:lvl1pPr>
          </a:lstStyle>
          <a:p/>
        </p:txBody>
      </p:sp>
      <p:sp>
        <p:nvSpPr>
          <p:cNvPr id="54" name="Google Shape;54;p10"/>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54133" y="791156"/>
            <a:ext cx="15147600" cy="1257600"/>
          </a:xfrm>
          <a:prstGeom prst="rect">
            <a:avLst/>
          </a:prstGeom>
          <a:noFill/>
          <a:ln>
            <a:noFill/>
          </a:ln>
        </p:spPr>
        <p:txBody>
          <a:bodyPr anchorCtr="0" anchor="t" bIns="162525" lIns="162525" spcFirstLastPara="1" rIns="162525" wrap="square" tIns="162525">
            <a:noAutofit/>
          </a:bodyPr>
          <a:lstStyle>
            <a:lvl1pPr lvl="0"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6400"/>
              <a:buFont typeface="PT Sans Narrow"/>
              <a:buNone/>
              <a:defRPr b="1" sz="64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554133" y="2251244"/>
            <a:ext cx="15147600" cy="5871600"/>
          </a:xfrm>
          <a:prstGeom prst="rect">
            <a:avLst/>
          </a:prstGeom>
          <a:noFill/>
          <a:ln>
            <a:noFill/>
          </a:ln>
        </p:spPr>
        <p:txBody>
          <a:bodyPr anchorCtr="0" anchor="t" bIns="162525" lIns="162525" spcFirstLastPara="1" rIns="162525" wrap="square" tIns="162525">
            <a:noAutofit/>
          </a:bodyPr>
          <a:lstStyle>
            <a:lvl1pPr indent="-431800" lvl="0" marL="457200" rtl="0">
              <a:lnSpc>
                <a:spcPct val="115000"/>
              </a:lnSpc>
              <a:spcBef>
                <a:spcPts val="0"/>
              </a:spcBef>
              <a:spcAft>
                <a:spcPts val="0"/>
              </a:spcAft>
              <a:buClr>
                <a:schemeClr val="dk2"/>
              </a:buClr>
              <a:buSzPts val="3200"/>
              <a:buFont typeface="Open Sans"/>
              <a:buChar char="●"/>
              <a:defRPr sz="3200">
                <a:solidFill>
                  <a:schemeClr val="dk2"/>
                </a:solidFill>
                <a:latin typeface="Open Sans"/>
                <a:ea typeface="Open Sans"/>
                <a:cs typeface="Open Sans"/>
                <a:sym typeface="Open Sans"/>
              </a:defRPr>
            </a:lvl1pPr>
            <a:lvl2pPr indent="-387350" lvl="1" marL="9144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2pPr>
            <a:lvl3pPr indent="-387350" lvl="2" marL="13716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3pPr>
            <a:lvl4pPr indent="-387350" lvl="3" marL="18288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4pPr>
            <a:lvl5pPr indent="-387350" lvl="4" marL="22860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5pPr>
            <a:lvl6pPr indent="-387350" lvl="5" marL="27432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6pPr>
            <a:lvl7pPr indent="-387350" lvl="6" marL="32004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7pPr>
            <a:lvl8pPr indent="-387350" lvl="7" marL="3657600" rtl="0">
              <a:lnSpc>
                <a:spcPct val="115000"/>
              </a:lnSpc>
              <a:spcBef>
                <a:spcPts val="2800"/>
              </a:spcBef>
              <a:spcAft>
                <a:spcPts val="0"/>
              </a:spcAft>
              <a:buClr>
                <a:schemeClr val="dk2"/>
              </a:buClr>
              <a:buSzPts val="2500"/>
              <a:buFont typeface="Open Sans"/>
              <a:buChar char="○"/>
              <a:defRPr sz="2500">
                <a:solidFill>
                  <a:schemeClr val="dk2"/>
                </a:solidFill>
                <a:latin typeface="Open Sans"/>
                <a:ea typeface="Open Sans"/>
                <a:cs typeface="Open Sans"/>
                <a:sym typeface="Open Sans"/>
              </a:defRPr>
            </a:lvl8pPr>
            <a:lvl9pPr indent="-387350" lvl="8" marL="4114800" rtl="0">
              <a:lnSpc>
                <a:spcPct val="115000"/>
              </a:lnSpc>
              <a:spcBef>
                <a:spcPts val="2800"/>
              </a:spcBef>
              <a:spcAft>
                <a:spcPts val="2800"/>
              </a:spcAft>
              <a:buClr>
                <a:schemeClr val="dk2"/>
              </a:buClr>
              <a:buSzPts val="2500"/>
              <a:buFont typeface="Open Sans"/>
              <a:buChar char="■"/>
              <a:defRPr sz="2500">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15062147" y="8290163"/>
            <a:ext cx="975600" cy="699600"/>
          </a:xfrm>
          <a:prstGeom prst="rect">
            <a:avLst/>
          </a:prstGeom>
          <a:noFill/>
          <a:ln>
            <a:noFill/>
          </a:ln>
        </p:spPr>
        <p:txBody>
          <a:bodyPr anchorCtr="0" anchor="ctr" bIns="162525" lIns="162525" spcFirstLastPara="1" rIns="162525" wrap="square" tIns="162525">
            <a:noAutofit/>
          </a:bodyPr>
          <a:lstStyle>
            <a:lvl1pPr lvl="0" rtl="0" algn="r">
              <a:buNone/>
              <a:defRPr sz="1800">
                <a:solidFill>
                  <a:schemeClr val="dk2"/>
                </a:solidFill>
                <a:latin typeface="Open Sans"/>
                <a:ea typeface="Open Sans"/>
                <a:cs typeface="Open Sans"/>
                <a:sym typeface="Open Sans"/>
              </a:defRPr>
            </a:lvl1pPr>
            <a:lvl2pPr lvl="1" rtl="0" algn="r">
              <a:buNone/>
              <a:defRPr sz="1800">
                <a:solidFill>
                  <a:schemeClr val="dk2"/>
                </a:solidFill>
                <a:latin typeface="Open Sans"/>
                <a:ea typeface="Open Sans"/>
                <a:cs typeface="Open Sans"/>
                <a:sym typeface="Open Sans"/>
              </a:defRPr>
            </a:lvl2pPr>
            <a:lvl3pPr lvl="2" rtl="0" algn="r">
              <a:buNone/>
              <a:defRPr sz="1800">
                <a:solidFill>
                  <a:schemeClr val="dk2"/>
                </a:solidFill>
                <a:latin typeface="Open Sans"/>
                <a:ea typeface="Open Sans"/>
                <a:cs typeface="Open Sans"/>
                <a:sym typeface="Open Sans"/>
              </a:defRPr>
            </a:lvl3pPr>
            <a:lvl4pPr lvl="3" rtl="0" algn="r">
              <a:buNone/>
              <a:defRPr sz="1800">
                <a:solidFill>
                  <a:schemeClr val="dk2"/>
                </a:solidFill>
                <a:latin typeface="Open Sans"/>
                <a:ea typeface="Open Sans"/>
                <a:cs typeface="Open Sans"/>
                <a:sym typeface="Open Sans"/>
              </a:defRPr>
            </a:lvl4pPr>
            <a:lvl5pPr lvl="4" rtl="0" algn="r">
              <a:buNone/>
              <a:defRPr sz="1800">
                <a:solidFill>
                  <a:schemeClr val="dk2"/>
                </a:solidFill>
                <a:latin typeface="Open Sans"/>
                <a:ea typeface="Open Sans"/>
                <a:cs typeface="Open Sans"/>
                <a:sym typeface="Open Sans"/>
              </a:defRPr>
            </a:lvl5pPr>
            <a:lvl6pPr lvl="5" rtl="0" algn="r">
              <a:buNone/>
              <a:defRPr sz="1800">
                <a:solidFill>
                  <a:schemeClr val="dk2"/>
                </a:solidFill>
                <a:latin typeface="Open Sans"/>
                <a:ea typeface="Open Sans"/>
                <a:cs typeface="Open Sans"/>
                <a:sym typeface="Open Sans"/>
              </a:defRPr>
            </a:lvl6pPr>
            <a:lvl7pPr lvl="6" rtl="0" algn="r">
              <a:buNone/>
              <a:defRPr sz="1800">
                <a:solidFill>
                  <a:schemeClr val="dk2"/>
                </a:solidFill>
                <a:latin typeface="Open Sans"/>
                <a:ea typeface="Open Sans"/>
                <a:cs typeface="Open Sans"/>
                <a:sym typeface="Open Sans"/>
              </a:defRPr>
            </a:lvl7pPr>
            <a:lvl8pPr lvl="7" rtl="0" algn="r">
              <a:buNone/>
              <a:defRPr sz="1800">
                <a:solidFill>
                  <a:schemeClr val="dk2"/>
                </a:solidFill>
                <a:latin typeface="Open Sans"/>
                <a:ea typeface="Open Sans"/>
                <a:cs typeface="Open Sans"/>
                <a:sym typeface="Open Sans"/>
              </a:defRPr>
            </a:lvl8pPr>
            <a:lvl9pPr lvl="8" rtl="0" algn="r">
              <a:buNone/>
              <a:defRPr sz="18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softzone.es/2018/08/05/cmyk-rgb-diferencias-convertir-photoshop/"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softzone.es/2018/08/05/cmyk-rgb-diferencias-convertir-photoshop/"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colorizer.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textvis.lnu.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hyperlink" Target="https://arxiv.org/pdf/2006.02570.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eurofound.europa.eu/sites/default/files/ef_comparative_analytical_report/field_ef_documents/ef1539en.pdf"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viz.wtf/" TargetMode="External"/><Relationship Id="rId4" Type="http://schemas.openxmlformats.org/officeDocument/2006/relationships/hyperlink" Target="http://callingbullshit.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image" Target="../media/image51.png"/><Relationship Id="rId6"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sleepydays.es/2015/11/leyes-simplicidad-john-maeda.html" TargetMode="External"/><Relationship Id="rId4" Type="http://schemas.openxmlformats.org/officeDocument/2006/relationships/hyperlink" Target="https://www.sleepydays.es/2015/11/las-8-leyes-de-la-simplicidad-de-john-maeda-aplicadas-a-la-infografia-parte-2.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www.cs.umd.edu/hcil/spacetree/" TargetMode="External"/><Relationship Id="rId4" Type="http://schemas.openxmlformats.org/officeDocument/2006/relationships/hyperlink" Target="https://www.cs.ubc.ca/~tmm/papers/tj/" TargetMode="External"/><Relationship Id="rId5" Type="http://schemas.openxmlformats.org/officeDocument/2006/relationships/image" Target="../media/image56.png"/><Relationship Id="rId6"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60.png"/><Relationship Id="rId8"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datavizcatalogue.com/ES/metodos/grafico_de_coordenadas_paralelas.html" TargetMode="External"/><Relationship Id="rId4" Type="http://schemas.openxmlformats.org/officeDocument/2006/relationships/hyperlink" Target="https://datavizcatalogue.com/ES/metodos/grafico_de_coordenadas_paralelas.html" TargetMode="External"/><Relationship Id="rId5" Type="http://schemas.openxmlformats.org/officeDocument/2006/relationships/hyperlink" Target="https://datavizcatalogue.com/ES/metodos/mapa_coropletico.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785156" y="3114247"/>
            <a:ext cx="12687600" cy="1817700"/>
          </a:xfrm>
          <a:prstGeom prst="rect">
            <a:avLst/>
          </a:prstGeom>
        </p:spPr>
        <p:txBody>
          <a:bodyPr anchorCtr="0" anchor="b" bIns="162525" lIns="162525" spcFirstLastPara="1" rIns="162525" wrap="square" tIns="162525">
            <a:noAutofit/>
          </a:bodyPr>
          <a:lstStyle/>
          <a:p>
            <a:pPr indent="0" lvl="0" marL="0" rtl="0" algn="ctr">
              <a:spcBef>
                <a:spcPts val="0"/>
              </a:spcBef>
              <a:spcAft>
                <a:spcPts val="0"/>
              </a:spcAft>
              <a:buNone/>
            </a:pPr>
            <a:r>
              <a:rPr lang="en-US" sz="6900">
                <a:solidFill>
                  <a:srgbClr val="000000"/>
                </a:solidFill>
              </a:rPr>
              <a:t>Diplomado </a:t>
            </a:r>
            <a:r>
              <a:rPr i="1" lang="en-US" sz="6900">
                <a:solidFill>
                  <a:srgbClr val="000000"/>
                </a:solidFill>
              </a:rPr>
              <a:t>Big Data </a:t>
            </a:r>
            <a:r>
              <a:rPr lang="en-US" sz="6900">
                <a:solidFill>
                  <a:srgbClr val="000000"/>
                </a:solidFill>
              </a:rPr>
              <a:t>y Ciencias de datos Visualización de información</a:t>
            </a:r>
            <a:endParaRPr sz="100">
              <a:solidFill>
                <a:srgbClr val="000000"/>
              </a:solidFill>
            </a:endParaRPr>
          </a:p>
        </p:txBody>
      </p:sp>
      <p:sp>
        <p:nvSpPr>
          <p:cNvPr id="67" name="Google Shape;67;p13"/>
          <p:cNvSpPr txBox="1"/>
          <p:nvPr>
            <p:ph idx="1" type="subTitle"/>
          </p:nvPr>
        </p:nvSpPr>
        <p:spPr>
          <a:xfrm>
            <a:off x="3799511" y="5066736"/>
            <a:ext cx="8658600" cy="1409100"/>
          </a:xfrm>
          <a:prstGeom prst="rect">
            <a:avLst/>
          </a:prstGeom>
        </p:spPr>
        <p:txBody>
          <a:bodyPr anchorCtr="0" anchor="t" bIns="162525" lIns="162525" spcFirstLastPara="1" rIns="162525" wrap="square" tIns="162525">
            <a:noAutofit/>
          </a:bodyPr>
          <a:lstStyle/>
          <a:p>
            <a:pPr indent="0" lvl="0" marL="0" rtl="0" algn="ctr">
              <a:spcBef>
                <a:spcPts val="0"/>
              </a:spcBef>
              <a:spcAft>
                <a:spcPts val="0"/>
              </a:spcAft>
              <a:buNone/>
            </a:pPr>
            <a:r>
              <a:rPr lang="en-US" sz="3200"/>
              <a:t>Hernán Valdivieso</a:t>
            </a:r>
            <a:endParaRPr sz="3200"/>
          </a:p>
          <a:p>
            <a:pPr indent="0" lvl="0" marL="0" rtl="0" algn="ctr">
              <a:spcBef>
                <a:spcPts val="0"/>
              </a:spcBef>
              <a:spcAft>
                <a:spcPts val="0"/>
              </a:spcAft>
              <a:buNone/>
            </a:pPr>
            <a:r>
              <a:rPr lang="en-US" sz="3200"/>
              <a:t>Jaime Navon</a:t>
            </a:r>
            <a:endParaRPr sz="3200"/>
          </a:p>
          <a:p>
            <a:pPr indent="0" lvl="0" marL="0" rtl="0" algn="ctr">
              <a:spcBef>
                <a:spcPts val="0"/>
              </a:spcBef>
              <a:spcAft>
                <a:spcPts val="0"/>
              </a:spcAft>
              <a:buNone/>
            </a:pPr>
            <a:r>
              <a:t/>
            </a:r>
            <a:endParaRPr sz="3200"/>
          </a:p>
        </p:txBody>
      </p:sp>
      <p:pic>
        <p:nvPicPr>
          <p:cNvPr id="68" name="Google Shape;68;p13"/>
          <p:cNvPicPr preferRelativeResize="0"/>
          <p:nvPr/>
        </p:nvPicPr>
        <p:blipFill>
          <a:blip r:embed="rId3">
            <a:alphaModFix/>
          </a:blip>
          <a:stretch>
            <a:fillRect/>
          </a:stretch>
        </p:blipFill>
        <p:spPr>
          <a:xfrm>
            <a:off x="-2" y="0"/>
            <a:ext cx="2847975" cy="160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554125" y="1257600"/>
            <a:ext cx="8836200" cy="73275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AutoNum type="arabicPeriod"/>
            </a:pPr>
            <a:r>
              <a:rPr lang="en-US" sz="3000"/>
              <a:t>Un ejemplo de este modelo es el RGB.</a:t>
            </a:r>
            <a:endParaRPr sz="3000"/>
          </a:p>
          <a:p>
            <a:pPr indent="-419100" lvl="0" marL="457200" rtl="0" algn="l">
              <a:lnSpc>
                <a:spcPct val="150000"/>
              </a:lnSpc>
              <a:spcBef>
                <a:spcPts val="1000"/>
              </a:spcBef>
              <a:spcAft>
                <a:spcPts val="0"/>
              </a:spcAft>
              <a:buSzPts val="3000"/>
              <a:buAutoNum type="arabicPeriod"/>
            </a:pPr>
            <a:r>
              <a:rPr lang="en-US" sz="3000"/>
              <a:t>Funciona mediante la adición de color, es decir, la suma de los tres colores básicos superpuestos termina dando el color blanco.</a:t>
            </a:r>
            <a:endParaRPr sz="3000"/>
          </a:p>
          <a:p>
            <a:pPr indent="-419100" lvl="0" marL="457200" rtl="0" algn="l">
              <a:lnSpc>
                <a:spcPct val="150000"/>
              </a:lnSpc>
              <a:spcBef>
                <a:spcPts val="1000"/>
              </a:spcBef>
              <a:spcAft>
                <a:spcPts val="0"/>
              </a:spcAft>
              <a:buSzPts val="3000"/>
              <a:buAutoNum type="arabicPeriod"/>
            </a:pPr>
            <a:r>
              <a:rPr lang="en-US" sz="3000"/>
              <a:t>Se utiliza en medios que transmiten luz como la televisión.</a:t>
            </a:r>
            <a:endParaRPr sz="3000"/>
          </a:p>
          <a:p>
            <a:pPr indent="0" lvl="0" marL="0" rtl="0" algn="l">
              <a:lnSpc>
                <a:spcPct val="130000"/>
              </a:lnSpc>
              <a:spcBef>
                <a:spcPts val="1499"/>
              </a:spcBef>
              <a:spcAft>
                <a:spcPts val="0"/>
              </a:spcAft>
              <a:buNone/>
            </a:pPr>
            <a:br>
              <a:rPr lang="en-US" sz="3000"/>
            </a:br>
            <a:br>
              <a:rPr lang="en-US" sz="3000"/>
            </a:br>
            <a:br>
              <a:rPr lang="en-US" sz="3000"/>
            </a:br>
            <a:r>
              <a:rPr lang="en-US" sz="2000" u="sng">
                <a:solidFill>
                  <a:srgbClr val="0563C1"/>
                </a:solidFill>
                <a:hlinkClick r:id="rId3">
                  <a:extLst>
                    <a:ext uri="{A12FA001-AC4F-418D-AE19-62706E023703}">
                      <ahyp:hlinkClr val="tx"/>
                    </a:ext>
                  </a:extLst>
                </a:hlinkClick>
              </a:rPr>
              <a:t>https://www.softzone.es/2018/08/05/cmyk-rgb-diferencias-convertir-photoshop/</a:t>
            </a:r>
            <a:r>
              <a:rPr lang="en-US" sz="2000">
                <a:solidFill>
                  <a:srgbClr val="000000"/>
                </a:solidFill>
              </a:rPr>
              <a:t>-</a:t>
            </a:r>
            <a:endParaRPr sz="2000"/>
          </a:p>
        </p:txBody>
      </p:sp>
      <p:sp>
        <p:nvSpPr>
          <p:cNvPr id="133" name="Google Shape;133;p2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Modelo de color aditivo</a:t>
            </a:r>
            <a:endParaRPr/>
          </a:p>
        </p:txBody>
      </p:sp>
      <p:sp>
        <p:nvSpPr>
          <p:cNvPr id="134" name="Google Shape;134;p2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22"/>
          <p:cNvPicPr preferRelativeResize="0"/>
          <p:nvPr/>
        </p:nvPicPr>
        <p:blipFill rotWithShape="1">
          <a:blip r:embed="rId4">
            <a:alphaModFix/>
          </a:blip>
          <a:srcRect b="0" l="49937" r="0" t="0"/>
          <a:stretch/>
        </p:blipFill>
        <p:spPr>
          <a:xfrm>
            <a:off x="10228660" y="1341669"/>
            <a:ext cx="5873576" cy="5688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554125" y="1257600"/>
            <a:ext cx="8999400" cy="73275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AutoNum type="arabicPeriod"/>
            </a:pPr>
            <a:r>
              <a:rPr lang="en-US" sz="3000"/>
              <a:t>Un ejemplo de este modelo es el CYMK.</a:t>
            </a:r>
            <a:endParaRPr sz="3000"/>
          </a:p>
          <a:p>
            <a:pPr indent="-419100" lvl="0" marL="457200" rtl="0" algn="l">
              <a:lnSpc>
                <a:spcPct val="150000"/>
              </a:lnSpc>
              <a:spcBef>
                <a:spcPts val="1000"/>
              </a:spcBef>
              <a:spcAft>
                <a:spcPts val="0"/>
              </a:spcAft>
              <a:buSzPts val="3000"/>
              <a:buAutoNum type="arabicPeriod"/>
            </a:pPr>
            <a:r>
              <a:rPr lang="en-US" sz="3000"/>
              <a:t>Funciona mediante la sustracción, es decir, cuando se superponen dos colores se resta la luminosidad de ellos para generar un nuevo color hasta que, al superponerlos todos termina generando el color negro.</a:t>
            </a:r>
            <a:endParaRPr sz="3000"/>
          </a:p>
          <a:p>
            <a:pPr indent="-419100" lvl="0" marL="457200" rtl="0" algn="l">
              <a:lnSpc>
                <a:spcPct val="150000"/>
              </a:lnSpc>
              <a:spcBef>
                <a:spcPts val="1000"/>
              </a:spcBef>
              <a:spcAft>
                <a:spcPts val="0"/>
              </a:spcAft>
              <a:buSzPts val="3000"/>
              <a:buAutoNum type="arabicPeriod"/>
            </a:pPr>
            <a:r>
              <a:rPr lang="en-US" sz="3000"/>
              <a:t>Se utiliza en medios impresos como el papel.</a:t>
            </a:r>
            <a:endParaRPr sz="3000"/>
          </a:p>
          <a:p>
            <a:pPr indent="0" lvl="0" marL="0" rtl="0" algn="l">
              <a:lnSpc>
                <a:spcPct val="130000"/>
              </a:lnSpc>
              <a:spcBef>
                <a:spcPts val="1499"/>
              </a:spcBef>
              <a:spcAft>
                <a:spcPts val="0"/>
              </a:spcAft>
              <a:buNone/>
            </a:pPr>
            <a:br>
              <a:rPr lang="en-US" sz="3000"/>
            </a:br>
            <a:br>
              <a:rPr lang="en-US" sz="3000"/>
            </a:br>
            <a:r>
              <a:rPr lang="en-US" sz="2000" u="sng">
                <a:solidFill>
                  <a:srgbClr val="0563C1"/>
                </a:solidFill>
                <a:hlinkClick r:id="rId3">
                  <a:extLst>
                    <a:ext uri="{A12FA001-AC4F-418D-AE19-62706E023703}">
                      <ahyp:hlinkClr val="tx"/>
                    </a:ext>
                  </a:extLst>
                </a:hlinkClick>
              </a:rPr>
              <a:t>https://www.softzone.es/2018/08/05/cmyk-rgb-diferencias-convertir-photoshop/</a:t>
            </a:r>
            <a:r>
              <a:rPr lang="en-US" sz="2000">
                <a:solidFill>
                  <a:srgbClr val="000000"/>
                </a:solidFill>
              </a:rPr>
              <a:t>-</a:t>
            </a:r>
            <a:endParaRPr sz="2000"/>
          </a:p>
        </p:txBody>
      </p:sp>
      <p:sp>
        <p:nvSpPr>
          <p:cNvPr id="141" name="Google Shape;141;p2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Modelo de color sustractivo</a:t>
            </a:r>
            <a:endParaRPr/>
          </a:p>
        </p:txBody>
      </p:sp>
      <p:sp>
        <p:nvSpPr>
          <p:cNvPr id="142" name="Google Shape;142;p23"/>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43" name="Google Shape;143;p23"/>
          <p:cNvPicPr preferRelativeResize="0"/>
          <p:nvPr/>
        </p:nvPicPr>
        <p:blipFill rotWithShape="1">
          <a:blip r:embed="rId4">
            <a:alphaModFix/>
          </a:blip>
          <a:srcRect b="0" l="0" r="50298" t="0"/>
          <a:stretch/>
        </p:blipFill>
        <p:spPr>
          <a:xfrm>
            <a:off x="9868833" y="1441263"/>
            <a:ext cx="5831222" cy="5688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idx="1" type="body"/>
          </p:nvPr>
        </p:nvSpPr>
        <p:spPr>
          <a:xfrm>
            <a:off x="554125" y="1257600"/>
            <a:ext cx="8112300" cy="7327500"/>
          </a:xfrm>
          <a:prstGeom prst="rect">
            <a:avLst/>
          </a:prstGeom>
        </p:spPr>
        <p:txBody>
          <a:bodyPr anchorCtr="0" anchor="t" bIns="162525" lIns="162525" spcFirstLastPara="1" rIns="162525" wrap="square" tIns="162525">
            <a:noAutofit/>
          </a:bodyPr>
          <a:lstStyle/>
          <a:p>
            <a:pPr indent="0" lvl="0" marL="0" rtl="0" algn="just">
              <a:lnSpc>
                <a:spcPct val="130000"/>
              </a:lnSpc>
              <a:spcBef>
                <a:spcPts val="0"/>
              </a:spcBef>
              <a:spcAft>
                <a:spcPts val="0"/>
              </a:spcAft>
              <a:buNone/>
            </a:pPr>
            <a:r>
              <a:rPr lang="en-US" sz="3000"/>
              <a:t>Usado fuertemente por artistas y </a:t>
            </a:r>
            <a:r>
              <a:rPr b="1" lang="en-US" sz="3000"/>
              <a:t>diseñadores</a:t>
            </a:r>
            <a:r>
              <a:rPr lang="en-US" sz="3000"/>
              <a:t>.</a:t>
            </a:r>
            <a:endParaRPr sz="3000"/>
          </a:p>
          <a:p>
            <a:pPr indent="0" lvl="0" marL="0" rtl="0" algn="just">
              <a:lnSpc>
                <a:spcPct val="130000"/>
              </a:lnSpc>
              <a:spcBef>
                <a:spcPts val="0"/>
              </a:spcBef>
              <a:spcAft>
                <a:spcPts val="0"/>
              </a:spcAft>
              <a:buNone/>
            </a:pPr>
            <a:r>
              <a:t/>
            </a:r>
            <a:endParaRPr sz="3000"/>
          </a:p>
          <a:p>
            <a:pPr indent="-419100" lvl="0" marL="457200" rtl="0" algn="just">
              <a:lnSpc>
                <a:spcPct val="130000"/>
              </a:lnSpc>
              <a:spcBef>
                <a:spcPts val="0"/>
              </a:spcBef>
              <a:spcAft>
                <a:spcPts val="0"/>
              </a:spcAft>
              <a:buSzPts val="3000"/>
              <a:buChar char="●"/>
            </a:pPr>
            <a:r>
              <a:rPr b="1" lang="en-US" sz="3000"/>
              <a:t>Hue:</a:t>
            </a:r>
            <a:r>
              <a:rPr lang="en-US" sz="3000"/>
              <a:t> captura lo que normalmente conocemos como colores puros, dejando de lado la mezcla del blanco y del negro. Por ejemplo, rojo, verde, azul, amarillo, púrpura, etc.</a:t>
            </a:r>
            <a:endParaRPr sz="3000"/>
          </a:p>
          <a:p>
            <a:pPr indent="-419100" lvl="0" marL="457200" rtl="0" algn="just">
              <a:lnSpc>
                <a:spcPct val="130000"/>
              </a:lnSpc>
              <a:spcBef>
                <a:spcPts val="0"/>
              </a:spcBef>
              <a:spcAft>
                <a:spcPts val="0"/>
              </a:spcAft>
              <a:buSzPts val="3000"/>
              <a:buChar char="●"/>
            </a:pPr>
            <a:r>
              <a:rPr b="1" lang="en-US" sz="3000"/>
              <a:t>Saturation:</a:t>
            </a:r>
            <a:r>
              <a:rPr lang="en-US" sz="3000"/>
              <a:t> especifica la intensidad del color. Que tan “vivo” está.</a:t>
            </a:r>
            <a:endParaRPr sz="3000"/>
          </a:p>
          <a:p>
            <a:pPr indent="-419100" lvl="0" marL="457200" rtl="0" algn="just">
              <a:lnSpc>
                <a:spcPct val="130000"/>
              </a:lnSpc>
              <a:spcBef>
                <a:spcPts val="0"/>
              </a:spcBef>
              <a:spcAft>
                <a:spcPts val="0"/>
              </a:spcAft>
              <a:buSzPts val="3000"/>
              <a:buChar char="●"/>
            </a:pPr>
            <a:r>
              <a:rPr b="1" lang="en-US" sz="3000"/>
              <a:t>Lightness:</a:t>
            </a:r>
            <a:r>
              <a:rPr lang="en-US" sz="3000"/>
              <a:t> especifica la cantidad de luz que recibe el color.</a:t>
            </a:r>
            <a:endParaRPr sz="3000"/>
          </a:p>
        </p:txBody>
      </p:sp>
      <p:sp>
        <p:nvSpPr>
          <p:cNvPr id="149" name="Google Shape;149;p2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Modelos de color basado en propiedades</a:t>
            </a:r>
            <a:endParaRPr/>
          </a:p>
        </p:txBody>
      </p:sp>
      <p:sp>
        <p:nvSpPr>
          <p:cNvPr id="150" name="Google Shape;150;p24"/>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51" name="Google Shape;151;p24"/>
          <p:cNvPicPr preferRelativeResize="0"/>
          <p:nvPr/>
        </p:nvPicPr>
        <p:blipFill>
          <a:blip r:embed="rId3">
            <a:alphaModFix/>
          </a:blip>
          <a:stretch>
            <a:fillRect/>
          </a:stretch>
        </p:blipFill>
        <p:spPr>
          <a:xfrm>
            <a:off x="8976078" y="1882653"/>
            <a:ext cx="6725650" cy="504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554125" y="1257600"/>
            <a:ext cx="8112300" cy="7327500"/>
          </a:xfrm>
          <a:prstGeom prst="rect">
            <a:avLst/>
          </a:prstGeom>
        </p:spPr>
        <p:txBody>
          <a:bodyPr anchorCtr="0" anchor="t" bIns="162525" lIns="162525" spcFirstLastPara="1" rIns="162525" wrap="square" tIns="162525">
            <a:noAutofit/>
          </a:bodyPr>
          <a:lstStyle/>
          <a:p>
            <a:pPr indent="0" lvl="0" marL="0" rtl="0" algn="just">
              <a:lnSpc>
                <a:spcPct val="130000"/>
              </a:lnSpc>
              <a:spcBef>
                <a:spcPts val="0"/>
              </a:spcBef>
              <a:spcAft>
                <a:spcPts val="0"/>
              </a:spcAft>
              <a:buNone/>
            </a:pPr>
            <a:r>
              <a:rPr lang="en-US" sz="3000"/>
              <a:t>Ahora podemos formar secuencias de colores con alguna </a:t>
            </a:r>
            <a:r>
              <a:rPr lang="en-US" sz="3000"/>
              <a:t>semántica</a:t>
            </a:r>
            <a:r>
              <a:rPr lang="en-US" sz="3000"/>
              <a:t> adicional editando </a:t>
            </a:r>
            <a:r>
              <a:rPr lang="en-US" sz="3000"/>
              <a:t>sólo</a:t>
            </a:r>
            <a:r>
              <a:rPr lang="en-US" sz="3000"/>
              <a:t> el Hue, Saturation o Lightness.</a:t>
            </a:r>
            <a:endParaRPr sz="3000"/>
          </a:p>
          <a:p>
            <a:pPr indent="0" lvl="0" marL="0" rtl="0" algn="just">
              <a:lnSpc>
                <a:spcPct val="130000"/>
              </a:lnSpc>
              <a:spcBef>
                <a:spcPts val="0"/>
              </a:spcBef>
              <a:spcAft>
                <a:spcPts val="0"/>
              </a:spcAft>
              <a:buNone/>
            </a:pPr>
            <a:r>
              <a:t/>
            </a:r>
            <a:endParaRPr sz="3000"/>
          </a:p>
          <a:p>
            <a:pPr indent="0" lvl="0" marL="0" rtl="0" algn="just">
              <a:lnSpc>
                <a:spcPct val="130000"/>
              </a:lnSpc>
              <a:spcBef>
                <a:spcPts val="0"/>
              </a:spcBef>
              <a:spcAft>
                <a:spcPts val="0"/>
              </a:spcAft>
              <a:buNone/>
            </a:pPr>
            <a:r>
              <a:t/>
            </a:r>
            <a:endParaRPr sz="3000"/>
          </a:p>
          <a:p>
            <a:pPr indent="0" lvl="0" marL="0" rtl="0" algn="just">
              <a:lnSpc>
                <a:spcPct val="130000"/>
              </a:lnSpc>
              <a:spcBef>
                <a:spcPts val="0"/>
              </a:spcBef>
              <a:spcAft>
                <a:spcPts val="0"/>
              </a:spcAft>
              <a:buNone/>
            </a:pPr>
            <a:r>
              <a:rPr lang="en-US" sz="3000"/>
              <a:t>Nota: atención particular con algunos colores: Rojo se asocia a peligro, error o caliente mientras que azul a algo frío. Existe una </a:t>
            </a:r>
            <a:r>
              <a:rPr lang="en-US" sz="3000"/>
              <a:t>semántica</a:t>
            </a:r>
            <a:r>
              <a:rPr lang="en-US" sz="3000"/>
              <a:t> adicional a esos colores que es bueno tener en cuenta.</a:t>
            </a:r>
            <a:endParaRPr sz="3000"/>
          </a:p>
        </p:txBody>
      </p:sp>
      <p:sp>
        <p:nvSpPr>
          <p:cNvPr id="157" name="Google Shape;157;p2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Uso del color</a:t>
            </a:r>
            <a:endParaRPr/>
          </a:p>
        </p:txBody>
      </p:sp>
      <p:sp>
        <p:nvSpPr>
          <p:cNvPr id="158" name="Google Shape;158;p25"/>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59" name="Google Shape;159;p25"/>
          <p:cNvPicPr preferRelativeResize="0"/>
          <p:nvPr/>
        </p:nvPicPr>
        <p:blipFill rotWithShape="1">
          <a:blip r:embed="rId3">
            <a:alphaModFix/>
          </a:blip>
          <a:srcRect b="0" l="42429" r="0" t="0"/>
          <a:stretch/>
        </p:blipFill>
        <p:spPr>
          <a:xfrm>
            <a:off x="9068525" y="1860188"/>
            <a:ext cx="6633199" cy="542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554125" y="1257600"/>
            <a:ext cx="15147600" cy="73275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Página para definir un color con alguno de los modelos</a:t>
            </a:r>
            <a:endParaRPr/>
          </a:p>
          <a:p>
            <a:pPr indent="0" lvl="0" marL="406400" rtl="0" algn="ctr">
              <a:spcBef>
                <a:spcPts val="1600"/>
              </a:spcBef>
              <a:spcAft>
                <a:spcPts val="0"/>
              </a:spcAft>
              <a:buNone/>
            </a:pPr>
            <a:r>
              <a:rPr lang="en-US" sz="3000" u="sng">
                <a:solidFill>
                  <a:srgbClr val="FF00FF"/>
                </a:solidFill>
                <a:hlinkClick r:id="rId3">
                  <a:extLst>
                    <a:ext uri="{A12FA001-AC4F-418D-AE19-62706E023703}">
                      <ahyp:hlinkClr val="tx"/>
                    </a:ext>
                  </a:extLst>
                </a:hlinkClick>
              </a:rPr>
              <a:t>http://colorizer.org/</a:t>
            </a:r>
            <a:endParaRPr sz="3000">
              <a:solidFill>
                <a:srgbClr val="FF00FF"/>
              </a:solidFill>
            </a:endParaRPr>
          </a:p>
          <a:p>
            <a:pPr indent="0" lvl="0" marL="406400" rtl="0" algn="ctr">
              <a:spcBef>
                <a:spcPts val="1600"/>
              </a:spcBef>
              <a:spcAft>
                <a:spcPts val="0"/>
              </a:spcAft>
              <a:buNone/>
            </a:pPr>
            <a:r>
              <a:t/>
            </a:r>
            <a:endParaRPr sz="3000">
              <a:solidFill>
                <a:srgbClr val="FF00FF"/>
              </a:solidFill>
            </a:endParaRPr>
          </a:p>
          <a:p>
            <a:pPr indent="0" lvl="0" marL="0" rtl="0" algn="just">
              <a:lnSpc>
                <a:spcPct val="130000"/>
              </a:lnSpc>
              <a:spcBef>
                <a:spcPts val="1600"/>
              </a:spcBef>
              <a:spcAft>
                <a:spcPts val="0"/>
              </a:spcAft>
              <a:buNone/>
            </a:pPr>
            <a:r>
              <a:t/>
            </a:r>
            <a:endParaRPr sz="3000">
              <a:solidFill>
                <a:srgbClr val="000000"/>
              </a:solidFill>
            </a:endParaRPr>
          </a:p>
        </p:txBody>
      </p:sp>
      <p:sp>
        <p:nvSpPr>
          <p:cNvPr id="165" name="Google Shape;165;p2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Enlace de interés</a:t>
            </a:r>
            <a:endParaRPr/>
          </a:p>
        </p:txBody>
      </p:sp>
      <p:sp>
        <p:nvSpPr>
          <p:cNvPr id="166" name="Google Shape;166;p26"/>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554125" y="1257603"/>
            <a:ext cx="15147600" cy="85140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Char char="●"/>
            </a:pPr>
            <a:r>
              <a:rPr lang="en-US" sz="3000"/>
              <a:t>Teoría del color</a:t>
            </a:r>
            <a:endParaRPr sz="3000"/>
          </a:p>
          <a:p>
            <a:pPr indent="-419100" lvl="0" marL="457200" rtl="0" algn="l">
              <a:lnSpc>
                <a:spcPct val="150000"/>
              </a:lnSpc>
              <a:spcBef>
                <a:spcPts val="1000"/>
              </a:spcBef>
              <a:spcAft>
                <a:spcPts val="0"/>
              </a:spcAft>
              <a:buSzPts val="3000"/>
              <a:buChar char="●"/>
            </a:pPr>
            <a:r>
              <a:rPr lang="en-US" sz="3000"/>
              <a:t>Guías de diseño:</a:t>
            </a:r>
            <a:endParaRPr sz="3000"/>
          </a:p>
          <a:p>
            <a:pPr indent="-419100" lvl="1" marL="914400" rtl="0" algn="l">
              <a:lnSpc>
                <a:spcPct val="150000"/>
              </a:lnSpc>
              <a:spcBef>
                <a:spcPts val="1000"/>
              </a:spcBef>
              <a:spcAft>
                <a:spcPts val="0"/>
              </a:spcAft>
              <a:buSzPts val="3000"/>
              <a:buChar char="○"/>
            </a:pPr>
            <a:r>
              <a:rPr i="1" lang="en-US" sz="3000"/>
              <a:t>Rules of thumbs</a:t>
            </a:r>
            <a:endParaRPr i="1" sz="3000"/>
          </a:p>
          <a:p>
            <a:pPr indent="-419100" lvl="1" marL="914400" rtl="0" algn="l">
              <a:lnSpc>
                <a:spcPct val="150000"/>
              </a:lnSpc>
              <a:spcBef>
                <a:spcPts val="1000"/>
              </a:spcBef>
              <a:spcAft>
                <a:spcPts val="0"/>
              </a:spcAft>
              <a:buSzPts val="3000"/>
              <a:buChar char="○"/>
            </a:pPr>
            <a:r>
              <a:rPr lang="en-US" sz="3000"/>
              <a:t>Ley de simplicidad</a:t>
            </a:r>
            <a:endParaRPr sz="3000"/>
          </a:p>
          <a:p>
            <a:pPr indent="-419100" lvl="0" marL="457200" rtl="0" algn="l">
              <a:lnSpc>
                <a:spcPct val="150000"/>
              </a:lnSpc>
              <a:spcBef>
                <a:spcPts val="1000"/>
              </a:spcBef>
              <a:spcAft>
                <a:spcPts val="0"/>
              </a:spcAft>
              <a:buSzPts val="3000"/>
              <a:buChar char="●"/>
            </a:pPr>
            <a:r>
              <a:rPr lang="en-US" sz="3000"/>
              <a:t>Aplicar </a:t>
            </a:r>
            <a:r>
              <a:rPr i="1" lang="en-US" sz="3000"/>
              <a:t>framework</a:t>
            </a:r>
            <a:r>
              <a:rPr lang="en-US" sz="3000"/>
              <a:t> completo</a:t>
            </a:r>
            <a:endParaRPr sz="3000"/>
          </a:p>
        </p:txBody>
      </p:sp>
      <p:sp>
        <p:nvSpPr>
          <p:cNvPr id="172" name="Google Shape;172;p2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Contenidos</a:t>
            </a:r>
            <a:endParaRPr/>
          </a:p>
        </p:txBody>
      </p:sp>
      <p:sp>
        <p:nvSpPr>
          <p:cNvPr id="173" name="Google Shape;173;p27"/>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554125" y="1486200"/>
            <a:ext cx="15147600" cy="6952200"/>
          </a:xfrm>
          <a:prstGeom prst="rect">
            <a:avLst/>
          </a:prstGeom>
        </p:spPr>
        <p:txBody>
          <a:bodyPr anchorCtr="0" anchor="t" bIns="162525" lIns="162525" spcFirstLastPara="1" rIns="162525" wrap="square" tIns="162525">
            <a:noAutofit/>
          </a:bodyPr>
          <a:lstStyle/>
          <a:p>
            <a:pPr indent="-431800" lvl="0" marL="457200" rtl="0" algn="l">
              <a:lnSpc>
                <a:spcPct val="150000"/>
              </a:lnSpc>
              <a:spcBef>
                <a:spcPts val="1000"/>
              </a:spcBef>
              <a:spcAft>
                <a:spcPts val="0"/>
              </a:spcAft>
              <a:buSzPts val="3200"/>
              <a:buChar char="●"/>
            </a:pPr>
            <a:r>
              <a:rPr lang="en-US"/>
              <a:t>Cuando diseñamos visualizaciones, nos enfocamos en su </a:t>
            </a:r>
            <a:r>
              <a:rPr lang="en-US">
                <a:solidFill>
                  <a:schemeClr val="accent1"/>
                </a:solidFill>
              </a:rPr>
              <a:t>efectividad de transmitir información</a:t>
            </a:r>
            <a:r>
              <a:rPr lang="en-US"/>
              <a:t> hacia un objetivo.</a:t>
            </a:r>
            <a:br>
              <a:rPr lang="en-US"/>
            </a:br>
            <a:endParaRPr/>
          </a:p>
          <a:p>
            <a:pPr indent="-431800" lvl="0" marL="457200" rtl="0" algn="l">
              <a:lnSpc>
                <a:spcPct val="150000"/>
              </a:lnSpc>
              <a:spcBef>
                <a:spcPts val="0"/>
              </a:spcBef>
              <a:spcAft>
                <a:spcPts val="0"/>
              </a:spcAft>
              <a:buSzPts val="3200"/>
              <a:buChar char="●"/>
            </a:pPr>
            <a:r>
              <a:rPr lang="en-US"/>
              <a:t>A diferencia de otras disciplinas que utilizan imágenes; como las artes, películas, marketing; en Visualización de Información </a:t>
            </a:r>
            <a:r>
              <a:rPr lang="en-US">
                <a:solidFill>
                  <a:schemeClr val="accent1"/>
                </a:solidFill>
              </a:rPr>
              <a:t>no se busca hacer algo bonito, sino algo efectivo </a:t>
            </a:r>
            <a:r>
              <a:rPr lang="en-US" sz="2000"/>
              <a:t>(y luego que sea bonito).</a:t>
            </a:r>
            <a:br>
              <a:rPr lang="en-US"/>
            </a:br>
            <a:endParaRPr/>
          </a:p>
          <a:p>
            <a:pPr indent="-431800" lvl="0" marL="457200" rtl="0" algn="l">
              <a:lnSpc>
                <a:spcPct val="150000"/>
              </a:lnSpc>
              <a:spcBef>
                <a:spcPts val="0"/>
              </a:spcBef>
              <a:spcAft>
                <a:spcPts val="0"/>
              </a:spcAft>
              <a:buSzPts val="3200"/>
              <a:buChar char="●"/>
            </a:pPr>
            <a:r>
              <a:rPr lang="en-US"/>
              <a:t>La mayoría de los diseños de visualización son </a:t>
            </a:r>
            <a:r>
              <a:rPr lang="en-US">
                <a:solidFill>
                  <a:schemeClr val="accent1"/>
                </a:solidFill>
              </a:rPr>
              <a:t>inefectivos.</a:t>
            </a:r>
            <a:endParaRPr>
              <a:solidFill>
                <a:schemeClr val="accent1"/>
              </a:solidFill>
            </a:endParaRPr>
          </a:p>
        </p:txBody>
      </p:sp>
      <p:sp>
        <p:nvSpPr>
          <p:cNvPr id="179" name="Google Shape;179;p2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¿Cómo diseñar una visualización?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idx="1" type="body"/>
          </p:nvPr>
        </p:nvSpPr>
        <p:spPr>
          <a:xfrm>
            <a:off x="554125" y="1486200"/>
            <a:ext cx="15147600" cy="6952200"/>
          </a:xfrm>
          <a:prstGeom prst="rect">
            <a:avLst/>
          </a:prstGeom>
        </p:spPr>
        <p:txBody>
          <a:bodyPr anchorCtr="0" anchor="t" bIns="162525" lIns="162525" spcFirstLastPara="1" rIns="162525" wrap="square" tIns="162525">
            <a:noAutofit/>
          </a:bodyPr>
          <a:lstStyle/>
          <a:p>
            <a:pPr indent="-431800" lvl="0" marL="457200" rtl="0" algn="l">
              <a:lnSpc>
                <a:spcPct val="150000"/>
              </a:lnSpc>
              <a:spcBef>
                <a:spcPts val="1000"/>
              </a:spcBef>
              <a:spcAft>
                <a:spcPts val="0"/>
              </a:spcAft>
              <a:buSzPts val="3200"/>
              <a:buChar char="●"/>
            </a:pPr>
            <a:r>
              <a:rPr lang="en-US"/>
              <a:t>El espacio de posibles soluciones es </a:t>
            </a:r>
            <a:r>
              <a:rPr lang="en-US">
                <a:solidFill>
                  <a:schemeClr val="accent1"/>
                </a:solidFill>
              </a:rPr>
              <a:t>enorme</a:t>
            </a:r>
            <a:r>
              <a:rPr lang="en-US"/>
              <a:t>.   (</a:t>
            </a:r>
            <a:r>
              <a:rPr lang="en-US" u="sng">
                <a:solidFill>
                  <a:schemeClr val="hlink"/>
                </a:solidFill>
                <a:hlinkClick r:id="rId3"/>
              </a:rPr>
              <a:t>https://textvis.lnu.se/</a:t>
            </a:r>
            <a:r>
              <a:rPr lang="en-US"/>
              <a:t>)</a:t>
            </a:r>
            <a:br>
              <a:rPr lang="en-US"/>
            </a:br>
            <a:endParaRPr/>
          </a:p>
          <a:p>
            <a:pPr indent="-431800" lvl="0" marL="457200" rtl="0" algn="l">
              <a:lnSpc>
                <a:spcPct val="150000"/>
              </a:lnSpc>
              <a:spcBef>
                <a:spcPts val="0"/>
              </a:spcBef>
              <a:spcAft>
                <a:spcPts val="0"/>
              </a:spcAft>
              <a:buSzPts val="3200"/>
              <a:buChar char="●"/>
            </a:pPr>
            <a:r>
              <a:rPr lang="en-US"/>
              <a:t>No hay un claro método para optimizar, pero si existen </a:t>
            </a:r>
            <a:r>
              <a:rPr i="1" lang="en-US">
                <a:solidFill>
                  <a:schemeClr val="accent1"/>
                </a:solidFill>
              </a:rPr>
              <a:t>guidelines</a:t>
            </a:r>
            <a:r>
              <a:rPr lang="en-US"/>
              <a:t> que uno puede seguir. </a:t>
            </a:r>
            <a:br>
              <a:rPr lang="en-US"/>
            </a:br>
            <a:endParaRPr/>
          </a:p>
          <a:p>
            <a:pPr indent="-431800" lvl="0" marL="457200" rtl="0" algn="l">
              <a:lnSpc>
                <a:spcPct val="150000"/>
              </a:lnSpc>
              <a:spcBef>
                <a:spcPts val="0"/>
              </a:spcBef>
              <a:spcAft>
                <a:spcPts val="0"/>
              </a:spcAft>
              <a:buSzPts val="3200"/>
              <a:buChar char="●"/>
            </a:pPr>
            <a:r>
              <a:rPr lang="en-US"/>
              <a:t>Existen</a:t>
            </a:r>
            <a:r>
              <a:rPr lang="en-US">
                <a:solidFill>
                  <a:schemeClr val="accent1"/>
                </a:solidFill>
              </a:rPr>
              <a:t> pocas verdades </a:t>
            </a:r>
            <a:r>
              <a:rPr lang="en-US"/>
              <a:t>en esta disciplina. </a:t>
            </a:r>
            <a:br>
              <a:rPr lang="en-US"/>
            </a:br>
            <a:endParaRPr/>
          </a:p>
          <a:p>
            <a:pPr indent="-431800" lvl="0" marL="457200" rtl="0" algn="l">
              <a:lnSpc>
                <a:spcPct val="150000"/>
              </a:lnSpc>
              <a:spcBef>
                <a:spcPts val="0"/>
              </a:spcBef>
              <a:spcAft>
                <a:spcPts val="0"/>
              </a:spcAft>
              <a:buSzPts val="3200"/>
              <a:buChar char="●"/>
            </a:pPr>
            <a:r>
              <a:rPr lang="en-US">
                <a:solidFill>
                  <a:schemeClr val="accent1"/>
                </a:solidFill>
              </a:rPr>
              <a:t>Validar</a:t>
            </a:r>
            <a:r>
              <a:rPr lang="en-US"/>
              <a:t> un diseño de visualización es un proceso </a:t>
            </a:r>
            <a:r>
              <a:rPr lang="en-US">
                <a:solidFill>
                  <a:schemeClr val="accent1"/>
                </a:solidFill>
              </a:rPr>
              <a:t>sumamente difícil</a:t>
            </a:r>
            <a:r>
              <a:rPr lang="en-US"/>
              <a:t>.</a:t>
            </a:r>
            <a:endParaRPr/>
          </a:p>
        </p:txBody>
      </p:sp>
      <p:sp>
        <p:nvSpPr>
          <p:cNvPr id="185" name="Google Shape;185;p29"/>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¿Cómo diseñar una visualización?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t/>
            </a:r>
            <a:endParaRPr/>
          </a:p>
          <a:p>
            <a:pPr indent="0" lvl="0" marL="0" rtl="0" algn="just">
              <a:spcBef>
                <a:spcPts val="2800"/>
              </a:spcBef>
              <a:spcAft>
                <a:spcPts val="0"/>
              </a:spcAft>
              <a:buNone/>
            </a:pPr>
            <a:r>
              <a:t/>
            </a:r>
            <a:endParaRPr/>
          </a:p>
          <a:p>
            <a:pPr indent="0" lvl="0" marL="0" rtl="0" algn="just">
              <a:spcBef>
                <a:spcPts val="2800"/>
              </a:spcBef>
              <a:spcAft>
                <a:spcPts val="0"/>
              </a:spcAft>
              <a:buNone/>
            </a:pPr>
            <a:r>
              <a:rPr lang="en-US"/>
              <a:t>Un </a:t>
            </a:r>
            <a:r>
              <a:rPr i="1" lang="en-US"/>
              <a:t>rule of thumb</a:t>
            </a:r>
            <a:r>
              <a:rPr lang="en-US"/>
              <a:t> es un </a:t>
            </a:r>
            <a:r>
              <a:rPr lang="en-US">
                <a:solidFill>
                  <a:schemeClr val="accent1"/>
                </a:solidFill>
              </a:rPr>
              <a:t>principio o una guía</a:t>
            </a:r>
            <a:r>
              <a:rPr lang="en-US"/>
              <a:t> basado en experiencia y/o en práctica más que en teoría.</a:t>
            </a:r>
            <a:endParaRPr/>
          </a:p>
          <a:p>
            <a:pPr indent="0" lvl="0" marL="0" rtl="0" algn="just">
              <a:spcBef>
                <a:spcPts val="2800"/>
              </a:spcBef>
              <a:spcAft>
                <a:spcPts val="2800"/>
              </a:spcAft>
              <a:buNone/>
            </a:pPr>
            <a:r>
              <a:t/>
            </a:r>
            <a:endParaRPr/>
          </a:p>
        </p:txBody>
      </p:sp>
      <p:sp>
        <p:nvSpPr>
          <p:cNvPr id="191" name="Google Shape;191;p3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Malos gráficos hasta el día de hoy...</a:t>
            </a:r>
            <a:endParaRPr/>
          </a:p>
        </p:txBody>
      </p:sp>
      <p:pic>
        <p:nvPicPr>
          <p:cNvPr id="197" name="Google Shape;197;p31"/>
          <p:cNvPicPr preferRelativeResize="0"/>
          <p:nvPr/>
        </p:nvPicPr>
        <p:blipFill>
          <a:blip r:embed="rId3">
            <a:alphaModFix/>
          </a:blip>
          <a:stretch>
            <a:fillRect/>
          </a:stretch>
        </p:blipFill>
        <p:spPr>
          <a:xfrm>
            <a:off x="2265363" y="1865338"/>
            <a:ext cx="11725275" cy="6391275"/>
          </a:xfrm>
          <a:prstGeom prst="rect">
            <a:avLst/>
          </a:prstGeom>
          <a:noFill/>
          <a:ln>
            <a:noFill/>
          </a:ln>
        </p:spPr>
      </p:pic>
      <p:sp>
        <p:nvSpPr>
          <p:cNvPr id="198" name="Google Shape;198;p31"/>
          <p:cNvSpPr/>
          <p:nvPr/>
        </p:nvSpPr>
        <p:spPr>
          <a:xfrm>
            <a:off x="4228213" y="3438125"/>
            <a:ext cx="811800" cy="811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5295013" y="3590525"/>
            <a:ext cx="811800" cy="811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6438013" y="3819125"/>
            <a:ext cx="811800" cy="811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7504813" y="3895325"/>
            <a:ext cx="811800" cy="811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8647813" y="3971525"/>
            <a:ext cx="811800" cy="811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554208" y="387595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Resumen clase 4</a:t>
            </a:r>
            <a:endParaRPr/>
          </a:p>
        </p:txBody>
      </p:sp>
      <p:cxnSp>
        <p:nvCxnSpPr>
          <p:cNvPr id="74" name="Google Shape;74;p14"/>
          <p:cNvCxnSpPr/>
          <p:nvPr/>
        </p:nvCxnSpPr>
        <p:spPr>
          <a:xfrm>
            <a:off x="737197" y="4961722"/>
            <a:ext cx="4803900" cy="0"/>
          </a:xfrm>
          <a:prstGeom prst="straightConnector1">
            <a:avLst/>
          </a:prstGeom>
          <a:noFill/>
          <a:ln cap="flat" cmpd="sng" w="76200">
            <a:solidFill>
              <a:schemeClr val="accent2"/>
            </a:solidFill>
            <a:prstDash val="solid"/>
            <a:round/>
            <a:headEnd len="med" w="med" type="none"/>
            <a:tailEnd len="med" w="med" type="none"/>
          </a:ln>
        </p:spPr>
      </p:cxnSp>
      <p:sp>
        <p:nvSpPr>
          <p:cNvPr id="75" name="Google Shape;75;p14"/>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Malos gráficos hasta el día de hoy...</a:t>
            </a:r>
            <a:endParaRPr/>
          </a:p>
        </p:txBody>
      </p:sp>
      <p:sp>
        <p:nvSpPr>
          <p:cNvPr id="208" name="Google Shape;208;p32"/>
          <p:cNvSpPr txBox="1"/>
          <p:nvPr>
            <p:ph idx="1" type="body"/>
          </p:nvPr>
        </p:nvSpPr>
        <p:spPr>
          <a:xfrm>
            <a:off x="574608" y="1809944"/>
            <a:ext cx="15147600" cy="5871600"/>
          </a:xfrm>
          <a:prstGeom prst="rect">
            <a:avLst/>
          </a:prstGeom>
        </p:spPr>
        <p:txBody>
          <a:bodyPr anchorCtr="0" anchor="t" bIns="162525" lIns="162525" spcFirstLastPara="1" rIns="162525" wrap="square" tIns="162525">
            <a:noAutofit/>
          </a:bodyPr>
          <a:lstStyle/>
          <a:p>
            <a:pPr indent="0" lvl="0" marL="0" rtl="0" algn="l">
              <a:spcBef>
                <a:spcPts val="0"/>
              </a:spcBef>
              <a:spcAft>
                <a:spcPts val="2800"/>
              </a:spcAft>
              <a:buNone/>
            </a:pPr>
            <a:r>
              <a:t/>
            </a:r>
            <a:endParaRPr/>
          </a:p>
        </p:txBody>
      </p:sp>
      <p:pic>
        <p:nvPicPr>
          <p:cNvPr id="209" name="Google Shape;209;p32"/>
          <p:cNvPicPr preferRelativeResize="0"/>
          <p:nvPr/>
        </p:nvPicPr>
        <p:blipFill>
          <a:blip r:embed="rId3">
            <a:alphaModFix/>
          </a:blip>
          <a:stretch>
            <a:fillRect/>
          </a:stretch>
        </p:blipFill>
        <p:spPr>
          <a:xfrm>
            <a:off x="8614718" y="1809950"/>
            <a:ext cx="7356956" cy="5922350"/>
          </a:xfrm>
          <a:prstGeom prst="rect">
            <a:avLst/>
          </a:prstGeom>
          <a:noFill/>
          <a:ln>
            <a:noFill/>
          </a:ln>
        </p:spPr>
      </p:pic>
      <p:pic>
        <p:nvPicPr>
          <p:cNvPr id="210" name="Google Shape;210;p32"/>
          <p:cNvPicPr preferRelativeResize="0"/>
          <p:nvPr/>
        </p:nvPicPr>
        <p:blipFill>
          <a:blip r:embed="rId4">
            <a:alphaModFix/>
          </a:blip>
          <a:stretch>
            <a:fillRect/>
          </a:stretch>
        </p:blipFill>
        <p:spPr>
          <a:xfrm>
            <a:off x="284319" y="1809950"/>
            <a:ext cx="7896466" cy="5922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Malos gráficos hasta el día de hoy...</a:t>
            </a:r>
            <a:endParaRPr/>
          </a:p>
        </p:txBody>
      </p:sp>
      <p:pic>
        <p:nvPicPr>
          <p:cNvPr id="216" name="Google Shape;216;p33"/>
          <p:cNvPicPr preferRelativeResize="0"/>
          <p:nvPr/>
        </p:nvPicPr>
        <p:blipFill>
          <a:blip r:embed="rId3">
            <a:alphaModFix/>
          </a:blip>
          <a:stretch>
            <a:fillRect/>
          </a:stretch>
        </p:blipFill>
        <p:spPr>
          <a:xfrm>
            <a:off x="4872075" y="3004763"/>
            <a:ext cx="6029325" cy="4676775"/>
          </a:xfrm>
          <a:prstGeom prst="rect">
            <a:avLst/>
          </a:prstGeom>
          <a:noFill/>
          <a:ln>
            <a:noFill/>
          </a:ln>
        </p:spPr>
      </p:pic>
      <p:pic>
        <p:nvPicPr>
          <p:cNvPr id="217" name="Google Shape;217;p33"/>
          <p:cNvPicPr preferRelativeResize="0"/>
          <p:nvPr/>
        </p:nvPicPr>
        <p:blipFill>
          <a:blip r:embed="rId4">
            <a:alphaModFix/>
          </a:blip>
          <a:stretch>
            <a:fillRect/>
          </a:stretch>
        </p:blipFill>
        <p:spPr>
          <a:xfrm>
            <a:off x="2636275" y="1809944"/>
            <a:ext cx="10500938" cy="1157655"/>
          </a:xfrm>
          <a:prstGeom prst="rect">
            <a:avLst/>
          </a:prstGeom>
          <a:noFill/>
          <a:ln>
            <a:noFill/>
          </a:ln>
        </p:spPr>
      </p:pic>
      <p:sp>
        <p:nvSpPr>
          <p:cNvPr id="218" name="Google Shape;218;p33"/>
          <p:cNvSpPr txBox="1"/>
          <p:nvPr>
            <p:ph idx="1" type="body"/>
          </p:nvPr>
        </p:nvSpPr>
        <p:spPr>
          <a:xfrm>
            <a:off x="554125" y="1486200"/>
            <a:ext cx="15147600" cy="6952200"/>
          </a:xfrm>
          <a:prstGeom prst="rect">
            <a:avLst/>
          </a:prstGeom>
        </p:spPr>
        <p:txBody>
          <a:bodyPr anchorCtr="0" anchor="t" bIns="162525" lIns="162525" spcFirstLastPara="1" rIns="162525" wrap="square" tIns="162525">
            <a:noAutofit/>
          </a:bodyPr>
          <a:lstStyle/>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0"/>
              </a:spcAft>
              <a:buNone/>
            </a:pPr>
            <a:r>
              <a:t/>
            </a:r>
            <a:endParaRPr>
              <a:solidFill>
                <a:schemeClr val="accent1"/>
              </a:solidFill>
            </a:endParaRPr>
          </a:p>
          <a:p>
            <a:pPr indent="0" lvl="0" marL="0" rtl="0" algn="l">
              <a:lnSpc>
                <a:spcPct val="150000"/>
              </a:lnSpc>
              <a:spcBef>
                <a:spcPts val="1000"/>
              </a:spcBef>
              <a:spcAft>
                <a:spcPts val="1000"/>
              </a:spcAft>
              <a:buNone/>
            </a:pPr>
            <a:r>
              <a:rPr lang="en-US" u="sng">
                <a:solidFill>
                  <a:schemeClr val="hlink"/>
                </a:solidFill>
                <a:hlinkClick r:id="rId5"/>
              </a:rPr>
              <a:t>Fuente</a:t>
            </a:r>
            <a:endParaRPr>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24" name="Google Shape;224;p34"/>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Data ink ratio</a:t>
            </a:r>
            <a:r>
              <a:rPr b="1" lang="en-US"/>
              <a:t> (Edward Tufte)</a:t>
            </a:r>
            <a:endParaRPr b="1"/>
          </a:p>
          <a:p>
            <a:pPr indent="0" lvl="0" marL="0" rtl="0" algn="just">
              <a:spcBef>
                <a:spcPts val="2800"/>
              </a:spcBef>
              <a:spcAft>
                <a:spcPts val="2800"/>
              </a:spcAft>
              <a:buNone/>
            </a:pPr>
            <a:r>
              <a:t/>
            </a:r>
            <a:endParaRPr b="1"/>
          </a:p>
        </p:txBody>
      </p:sp>
      <p:pic>
        <p:nvPicPr>
          <p:cNvPr id="225" name="Google Shape;225;p34"/>
          <p:cNvPicPr preferRelativeResize="0"/>
          <p:nvPr/>
        </p:nvPicPr>
        <p:blipFill>
          <a:blip r:embed="rId3">
            <a:alphaModFix/>
          </a:blip>
          <a:stretch>
            <a:fillRect/>
          </a:stretch>
        </p:blipFill>
        <p:spPr>
          <a:xfrm>
            <a:off x="1049763" y="2130000"/>
            <a:ext cx="14156473" cy="638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31" name="Google Shape;231;p35"/>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Data ink ratio</a:t>
            </a:r>
            <a:r>
              <a:rPr b="1" lang="en-US"/>
              <a:t> (Edward Tufte)</a:t>
            </a:r>
            <a:endParaRPr b="1"/>
          </a:p>
          <a:p>
            <a:pPr indent="0" lvl="0" marL="0" rtl="0" algn="just">
              <a:spcBef>
                <a:spcPts val="2800"/>
              </a:spcBef>
              <a:spcAft>
                <a:spcPts val="0"/>
              </a:spcAft>
              <a:buNone/>
            </a:pPr>
            <a:r>
              <a:rPr lang="en-US" sz="3000"/>
              <a:t>Quitamos colores, formas, texturas que no aportan información.</a:t>
            </a:r>
            <a:endParaRPr sz="3000"/>
          </a:p>
          <a:p>
            <a:pPr indent="0" lvl="0" marL="0" rtl="0" algn="just">
              <a:spcBef>
                <a:spcPts val="2800"/>
              </a:spcBef>
              <a:spcAft>
                <a:spcPts val="2800"/>
              </a:spcAft>
              <a:buNone/>
            </a:pPr>
            <a:r>
              <a:t/>
            </a:r>
            <a:endParaRPr b="1"/>
          </a:p>
        </p:txBody>
      </p:sp>
      <p:pic>
        <p:nvPicPr>
          <p:cNvPr id="232" name="Google Shape;232;p35"/>
          <p:cNvPicPr preferRelativeResize="0"/>
          <p:nvPr/>
        </p:nvPicPr>
        <p:blipFill>
          <a:blip r:embed="rId3">
            <a:alphaModFix/>
          </a:blip>
          <a:stretch>
            <a:fillRect/>
          </a:stretch>
        </p:blipFill>
        <p:spPr>
          <a:xfrm>
            <a:off x="2255205" y="2896080"/>
            <a:ext cx="11745450" cy="563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38" name="Google Shape;238;p36"/>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Data ink ratio</a:t>
            </a:r>
            <a:r>
              <a:rPr b="1" lang="en-US"/>
              <a:t> (Edward Tufte)</a:t>
            </a:r>
            <a:endParaRPr b="1"/>
          </a:p>
          <a:p>
            <a:pPr indent="0" lvl="0" marL="0" rtl="0" algn="just">
              <a:spcBef>
                <a:spcPts val="2800"/>
              </a:spcBef>
              <a:spcAft>
                <a:spcPts val="0"/>
              </a:spcAft>
              <a:buNone/>
            </a:pPr>
            <a:r>
              <a:t/>
            </a:r>
            <a:endParaRPr/>
          </a:p>
          <a:p>
            <a:pPr indent="0" lvl="0" marL="0" rtl="0" algn="just">
              <a:spcBef>
                <a:spcPts val="2800"/>
              </a:spcBef>
              <a:spcAft>
                <a:spcPts val="2800"/>
              </a:spcAft>
              <a:buNone/>
            </a:pPr>
            <a:r>
              <a:t/>
            </a:r>
            <a:endParaRPr b="1"/>
          </a:p>
        </p:txBody>
      </p:sp>
      <p:pic>
        <p:nvPicPr>
          <p:cNvPr id="239" name="Google Shape;239;p36"/>
          <p:cNvPicPr preferRelativeResize="0"/>
          <p:nvPr/>
        </p:nvPicPr>
        <p:blipFill>
          <a:blip r:embed="rId3">
            <a:alphaModFix/>
          </a:blip>
          <a:stretch>
            <a:fillRect/>
          </a:stretch>
        </p:blipFill>
        <p:spPr>
          <a:xfrm>
            <a:off x="2173129" y="2085100"/>
            <a:ext cx="12056324" cy="6750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45" name="Google Shape;245;p37"/>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Data ink ratio</a:t>
            </a:r>
            <a:r>
              <a:rPr b="1" lang="en-US"/>
              <a:t> (Edward Tufte)</a:t>
            </a:r>
            <a:endParaRPr b="1"/>
          </a:p>
          <a:p>
            <a:pPr indent="0" lvl="0" marL="0" rtl="0" algn="just">
              <a:spcBef>
                <a:spcPts val="2800"/>
              </a:spcBef>
              <a:spcAft>
                <a:spcPts val="0"/>
              </a:spcAft>
              <a:buNone/>
            </a:pPr>
            <a:r>
              <a:t/>
            </a:r>
            <a:endParaRPr/>
          </a:p>
          <a:p>
            <a:pPr indent="0" lvl="0" marL="0" rtl="0" algn="just">
              <a:spcBef>
                <a:spcPts val="2800"/>
              </a:spcBef>
              <a:spcAft>
                <a:spcPts val="2800"/>
              </a:spcAft>
              <a:buNone/>
            </a:pPr>
            <a:r>
              <a:t/>
            </a:r>
            <a:endParaRPr b="1"/>
          </a:p>
        </p:txBody>
      </p:sp>
      <p:pic>
        <p:nvPicPr>
          <p:cNvPr id="246" name="Google Shape;246;p37"/>
          <p:cNvPicPr preferRelativeResize="0"/>
          <p:nvPr/>
        </p:nvPicPr>
        <p:blipFill>
          <a:blip r:embed="rId3">
            <a:alphaModFix/>
          </a:blip>
          <a:stretch>
            <a:fillRect/>
          </a:stretch>
        </p:blipFill>
        <p:spPr>
          <a:xfrm>
            <a:off x="496200" y="2229511"/>
            <a:ext cx="15205525" cy="52148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52" name="Google Shape;252;p38"/>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Data ink ratio</a:t>
            </a:r>
            <a:r>
              <a:rPr b="1" lang="en-US"/>
              <a:t> (Edward Tufte)</a:t>
            </a:r>
            <a:endParaRPr b="1"/>
          </a:p>
          <a:p>
            <a:pPr indent="0" lvl="0" marL="0" rtl="0" algn="just">
              <a:spcBef>
                <a:spcPts val="2800"/>
              </a:spcBef>
              <a:spcAft>
                <a:spcPts val="0"/>
              </a:spcAft>
              <a:buNone/>
            </a:pPr>
            <a:r>
              <a:t/>
            </a:r>
            <a:endParaRPr/>
          </a:p>
          <a:p>
            <a:pPr indent="0" lvl="0" marL="0" rtl="0" algn="just">
              <a:spcBef>
                <a:spcPts val="2800"/>
              </a:spcBef>
              <a:spcAft>
                <a:spcPts val="2800"/>
              </a:spcAft>
              <a:buNone/>
            </a:pPr>
            <a:r>
              <a:t/>
            </a:r>
            <a:endParaRPr b="1"/>
          </a:p>
        </p:txBody>
      </p:sp>
      <p:pic>
        <p:nvPicPr>
          <p:cNvPr id="253" name="Google Shape;253;p38"/>
          <p:cNvPicPr preferRelativeResize="0"/>
          <p:nvPr/>
        </p:nvPicPr>
        <p:blipFill>
          <a:blip r:embed="rId3">
            <a:alphaModFix/>
          </a:blip>
          <a:stretch>
            <a:fillRect/>
          </a:stretch>
        </p:blipFill>
        <p:spPr>
          <a:xfrm>
            <a:off x="554136" y="2239650"/>
            <a:ext cx="15087875" cy="5164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Lie factor </a:t>
            </a:r>
            <a:endParaRPr b="1" i="1"/>
          </a:p>
          <a:p>
            <a:pPr indent="0" lvl="0" marL="0" rtl="0" algn="l">
              <a:spcBef>
                <a:spcPts val="2800"/>
              </a:spcBef>
              <a:spcAft>
                <a:spcPts val="0"/>
              </a:spcAft>
              <a:buNone/>
            </a:pPr>
            <a:r>
              <a:t/>
            </a:r>
            <a:endParaRPr b="1"/>
          </a:p>
          <a:p>
            <a:pPr indent="0" lvl="0" marL="0" rtl="0" algn="l">
              <a:spcBef>
                <a:spcPts val="2800"/>
              </a:spcBef>
              <a:spcAft>
                <a:spcPts val="0"/>
              </a:spcAft>
              <a:buNone/>
            </a:pPr>
            <a:r>
              <a:t/>
            </a:r>
            <a:endParaRPr b="1"/>
          </a:p>
          <a:p>
            <a:pPr indent="0" lvl="0" marL="0" rtl="0" algn="l">
              <a:spcBef>
                <a:spcPts val="2800"/>
              </a:spcBef>
              <a:spcAft>
                <a:spcPts val="0"/>
              </a:spcAft>
              <a:buNone/>
            </a:pPr>
            <a:r>
              <a:t/>
            </a:r>
            <a:endParaRPr b="1" sz="3000"/>
          </a:p>
          <a:p>
            <a:pPr indent="0" lvl="0" marL="0" rtl="0" algn="l">
              <a:spcBef>
                <a:spcPts val="2800"/>
              </a:spcBef>
              <a:spcAft>
                <a:spcPts val="0"/>
              </a:spcAft>
              <a:buNone/>
            </a:pPr>
            <a:r>
              <a:rPr lang="en-US" sz="3000"/>
              <a:t>En nuestras visualizaciones, buscamos llegar que esta proporción se vuelva 1. Todos los </a:t>
            </a:r>
            <a:r>
              <a:rPr lang="en-US" sz="3000">
                <a:solidFill>
                  <a:schemeClr val="accent1"/>
                </a:solidFill>
              </a:rPr>
              <a:t>efectos de tamaño</a:t>
            </a:r>
            <a:r>
              <a:rPr lang="en-US" sz="3000"/>
              <a:t> que utilicemos gráficamente deben fielmente </a:t>
            </a:r>
            <a:r>
              <a:rPr lang="en-US" sz="3000">
                <a:solidFill>
                  <a:schemeClr val="accent1"/>
                </a:solidFill>
              </a:rPr>
              <a:t>reflejar los efectos de los datos.</a:t>
            </a:r>
            <a:endParaRPr b="1" sz="3000">
              <a:solidFill>
                <a:schemeClr val="accent1"/>
              </a:solidFill>
            </a:endParaRPr>
          </a:p>
          <a:p>
            <a:pPr indent="0" lvl="0" marL="0" rtl="0" algn="l">
              <a:spcBef>
                <a:spcPts val="2800"/>
              </a:spcBef>
              <a:spcAft>
                <a:spcPts val="2800"/>
              </a:spcAft>
              <a:buNone/>
            </a:pPr>
            <a:r>
              <a:t/>
            </a:r>
            <a:endParaRPr b="1" sz="3000"/>
          </a:p>
        </p:txBody>
      </p:sp>
      <p:sp>
        <p:nvSpPr>
          <p:cNvPr id="259" name="Google Shape;259;p39"/>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260" name="Google Shape;260;p39"/>
          <p:cNvPicPr preferRelativeResize="0"/>
          <p:nvPr/>
        </p:nvPicPr>
        <p:blipFill>
          <a:blip r:embed="rId3">
            <a:alphaModFix/>
          </a:blip>
          <a:stretch>
            <a:fillRect/>
          </a:stretch>
        </p:blipFill>
        <p:spPr>
          <a:xfrm>
            <a:off x="4217900" y="2216350"/>
            <a:ext cx="7820025" cy="179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66" name="Google Shape;266;p40"/>
          <p:cNvSpPr txBox="1"/>
          <p:nvPr>
            <p:ph idx="1" type="body"/>
          </p:nvPr>
        </p:nvSpPr>
        <p:spPr>
          <a:xfrm>
            <a:off x="554125" y="1257600"/>
            <a:ext cx="152751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Lie factor</a:t>
            </a:r>
            <a:endParaRPr b="1" i="1"/>
          </a:p>
          <a:p>
            <a:pPr indent="0" lvl="0" marL="0" rtl="0" algn="just">
              <a:spcBef>
                <a:spcPts val="2800"/>
              </a:spcBef>
              <a:spcAft>
                <a:spcPts val="2800"/>
              </a:spcAft>
              <a:buNone/>
            </a:pPr>
            <a:r>
              <a:rPr lang="en-US" sz="3000"/>
              <a:t>Cuantas millas por galón se logran transitar a medida que pasan los años.</a:t>
            </a:r>
            <a:endParaRPr sz="3000"/>
          </a:p>
        </p:txBody>
      </p:sp>
      <p:pic>
        <p:nvPicPr>
          <p:cNvPr id="267" name="Google Shape;267;p40"/>
          <p:cNvPicPr preferRelativeResize="0"/>
          <p:nvPr/>
        </p:nvPicPr>
        <p:blipFill>
          <a:blip r:embed="rId3">
            <a:alphaModFix/>
          </a:blip>
          <a:stretch>
            <a:fillRect/>
          </a:stretch>
        </p:blipFill>
        <p:spPr>
          <a:xfrm>
            <a:off x="2453113" y="2845975"/>
            <a:ext cx="11477125" cy="598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73" name="Google Shape;273;p41"/>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2800"/>
              </a:spcAft>
              <a:buNone/>
            </a:pPr>
            <a:r>
              <a:rPr b="1" i="1" lang="en-US"/>
              <a:t>Lie factor</a:t>
            </a:r>
            <a:endParaRPr b="1" i="1"/>
          </a:p>
        </p:txBody>
      </p:sp>
      <p:pic>
        <p:nvPicPr>
          <p:cNvPr id="274" name="Google Shape;274;p41"/>
          <p:cNvPicPr preferRelativeResize="0"/>
          <p:nvPr/>
        </p:nvPicPr>
        <p:blipFill>
          <a:blip r:embed="rId3">
            <a:alphaModFix/>
          </a:blip>
          <a:stretch>
            <a:fillRect/>
          </a:stretch>
        </p:blipFill>
        <p:spPr>
          <a:xfrm>
            <a:off x="3737806" y="2144931"/>
            <a:ext cx="8780401" cy="571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Munzner’s Framework</a:t>
            </a:r>
            <a:endParaRPr i="1"/>
          </a:p>
        </p:txBody>
      </p:sp>
      <p:sp>
        <p:nvSpPr>
          <p:cNvPr id="81" name="Google Shape;81;p15"/>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82" name="Google Shape;82;p15"/>
          <p:cNvSpPr txBox="1"/>
          <p:nvPr>
            <p:ph idx="1" type="body"/>
          </p:nvPr>
        </p:nvSpPr>
        <p:spPr>
          <a:xfrm>
            <a:off x="554125" y="1257600"/>
            <a:ext cx="7457400" cy="57789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Clr>
                <a:srgbClr val="797979"/>
              </a:buClr>
              <a:buSzPts val="3000"/>
              <a:buChar char="●"/>
            </a:pPr>
            <a:r>
              <a:rPr b="1" i="1" lang="en-US" sz="3000">
                <a:solidFill>
                  <a:srgbClr val="797979"/>
                </a:solidFill>
              </a:rPr>
              <a:t>What</a:t>
            </a:r>
            <a:r>
              <a:rPr lang="en-US" sz="3000">
                <a:solidFill>
                  <a:srgbClr val="797979"/>
                </a:solidFill>
              </a:rPr>
              <a:t> qué información se está mostrando (</a:t>
            </a:r>
            <a:r>
              <a:rPr i="1" lang="en-US" sz="3000">
                <a:solidFill>
                  <a:srgbClr val="797979"/>
                </a:solidFill>
              </a:rPr>
              <a:t>data</a:t>
            </a:r>
            <a:r>
              <a:rPr lang="en-US" sz="3000">
                <a:solidFill>
                  <a:srgbClr val="797979"/>
                </a:solidFill>
              </a:rPr>
              <a:t>).</a:t>
            </a:r>
            <a:br>
              <a:rPr lang="en-US" sz="3000">
                <a:solidFill>
                  <a:srgbClr val="797979"/>
                </a:solidFill>
              </a:rPr>
            </a:br>
            <a:endParaRPr sz="3000">
              <a:solidFill>
                <a:srgbClr val="797979"/>
              </a:solidFill>
            </a:endParaRPr>
          </a:p>
          <a:p>
            <a:pPr indent="-419100" lvl="0" marL="457200" rtl="0" algn="l">
              <a:lnSpc>
                <a:spcPct val="150000"/>
              </a:lnSpc>
              <a:spcBef>
                <a:spcPts val="0"/>
              </a:spcBef>
              <a:spcAft>
                <a:spcPts val="0"/>
              </a:spcAft>
              <a:buClr>
                <a:srgbClr val="797979"/>
              </a:buClr>
              <a:buSzPts val="3000"/>
              <a:buChar char="●"/>
            </a:pPr>
            <a:r>
              <a:rPr b="1" i="1" lang="en-US" sz="3000">
                <a:solidFill>
                  <a:srgbClr val="797979"/>
                </a:solidFill>
              </a:rPr>
              <a:t>Why</a:t>
            </a:r>
            <a:r>
              <a:rPr lang="en-US" sz="3000">
                <a:solidFill>
                  <a:srgbClr val="797979"/>
                </a:solidFill>
              </a:rPr>
              <a:t> por qué queremos visualizar esto (</a:t>
            </a:r>
            <a:r>
              <a:rPr i="1" lang="en-US" sz="3000">
                <a:solidFill>
                  <a:srgbClr val="797979"/>
                </a:solidFill>
              </a:rPr>
              <a:t>task</a:t>
            </a:r>
            <a:r>
              <a:rPr lang="en-US" sz="3000">
                <a:solidFill>
                  <a:srgbClr val="797979"/>
                </a:solidFill>
              </a:rPr>
              <a:t>).</a:t>
            </a:r>
            <a:br>
              <a:rPr lang="en-US" sz="3000">
                <a:solidFill>
                  <a:srgbClr val="797979"/>
                </a:solidFill>
              </a:rPr>
            </a:br>
            <a:endParaRPr sz="3000">
              <a:solidFill>
                <a:srgbClr val="797979"/>
              </a:solidFill>
            </a:endParaRPr>
          </a:p>
          <a:p>
            <a:pPr indent="-419100" lvl="0" marL="457200" rtl="0" algn="l">
              <a:lnSpc>
                <a:spcPct val="150000"/>
              </a:lnSpc>
              <a:spcBef>
                <a:spcPts val="0"/>
              </a:spcBef>
              <a:spcAft>
                <a:spcPts val="0"/>
              </a:spcAft>
              <a:buClr>
                <a:srgbClr val="797979"/>
              </a:buClr>
              <a:buSzPts val="3000"/>
              <a:buChar char="●"/>
            </a:pPr>
            <a:r>
              <a:rPr b="1" i="1" lang="en-US" sz="3000">
                <a:solidFill>
                  <a:srgbClr val="797979"/>
                </a:solidFill>
              </a:rPr>
              <a:t>How</a:t>
            </a:r>
            <a:r>
              <a:rPr lang="en-US" sz="3000">
                <a:solidFill>
                  <a:srgbClr val="797979"/>
                </a:solidFill>
              </a:rPr>
              <a:t> cómo se construye la visualización (</a:t>
            </a:r>
            <a:r>
              <a:rPr i="1" lang="en-US" sz="3000">
                <a:solidFill>
                  <a:srgbClr val="797979"/>
                </a:solidFill>
              </a:rPr>
              <a:t>idiom</a:t>
            </a:r>
            <a:r>
              <a:rPr lang="en-US" sz="3000">
                <a:solidFill>
                  <a:srgbClr val="797979"/>
                </a:solidFill>
              </a:rPr>
              <a:t>).</a:t>
            </a:r>
            <a:endParaRPr sz="3000">
              <a:solidFill>
                <a:srgbClr val="797979"/>
              </a:solidFill>
            </a:endParaRPr>
          </a:p>
        </p:txBody>
      </p:sp>
      <p:pic>
        <p:nvPicPr>
          <p:cNvPr id="83" name="Google Shape;83;p15"/>
          <p:cNvPicPr preferRelativeResize="0"/>
          <p:nvPr/>
        </p:nvPicPr>
        <p:blipFill>
          <a:blip r:embed="rId3">
            <a:alphaModFix/>
          </a:blip>
          <a:stretch>
            <a:fillRect/>
          </a:stretch>
        </p:blipFill>
        <p:spPr>
          <a:xfrm>
            <a:off x="8082425" y="632073"/>
            <a:ext cx="7457400" cy="73923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Lie factor</a:t>
            </a:r>
            <a:r>
              <a:rPr b="1" lang="en-US"/>
              <a:t> → Ejes engañosos</a:t>
            </a:r>
            <a:endParaRPr b="1"/>
          </a:p>
          <a:p>
            <a:pPr indent="0" lvl="0" marL="0" rtl="0" algn="just">
              <a:spcBef>
                <a:spcPts val="2800"/>
              </a:spcBef>
              <a:spcAft>
                <a:spcPts val="0"/>
              </a:spcAft>
              <a:buNone/>
            </a:pPr>
            <a:r>
              <a:rPr lang="en-US" sz="3000"/>
              <a:t>El gráfico muestra cuantas horas</a:t>
            </a:r>
            <a:br>
              <a:rPr lang="en-US" sz="3000"/>
            </a:br>
            <a:r>
              <a:rPr lang="en-US" sz="3000"/>
              <a:t>por semana se trabaja en el sector</a:t>
            </a:r>
            <a:br>
              <a:rPr lang="en-US" sz="3000"/>
            </a:br>
            <a:r>
              <a:rPr lang="en-US" sz="3000"/>
              <a:t>de retail durante el 2014.</a:t>
            </a:r>
            <a:br>
              <a:rPr lang="en-US" sz="3000"/>
            </a:br>
            <a:br>
              <a:rPr lang="en-US" sz="3000"/>
            </a:br>
            <a:r>
              <a:rPr lang="en-US" sz="3000"/>
              <a:t>Da la impresión que en Italia se</a:t>
            </a:r>
            <a:br>
              <a:rPr lang="en-US" sz="3000"/>
            </a:br>
            <a:r>
              <a:rPr lang="en-US" sz="3000"/>
              <a:t>trabaja casi el doble que en Francia.</a:t>
            </a:r>
            <a:endParaRPr sz="3000"/>
          </a:p>
          <a:p>
            <a:pPr indent="0" lvl="0" marL="0" rtl="0" algn="just">
              <a:spcBef>
                <a:spcPts val="2800"/>
              </a:spcBef>
              <a:spcAft>
                <a:spcPts val="0"/>
              </a:spcAft>
              <a:buNone/>
            </a:pPr>
            <a:br>
              <a:rPr b="1" lang="en-US" sz="3000"/>
            </a:br>
            <a:endParaRPr b="1" sz="3000"/>
          </a:p>
          <a:p>
            <a:pPr indent="0" lvl="0" marL="0" rtl="0" algn="just">
              <a:spcBef>
                <a:spcPts val="2800"/>
              </a:spcBef>
              <a:spcAft>
                <a:spcPts val="0"/>
              </a:spcAft>
              <a:buNone/>
            </a:pPr>
            <a:br>
              <a:rPr b="1" lang="en-US" sz="2000"/>
            </a:br>
            <a:endParaRPr b="1" sz="2000"/>
          </a:p>
          <a:p>
            <a:pPr indent="0" lvl="0" marL="0" rtl="0" algn="just">
              <a:spcBef>
                <a:spcPts val="2800"/>
              </a:spcBef>
              <a:spcAft>
                <a:spcPts val="0"/>
              </a:spcAft>
              <a:buNone/>
            </a:pPr>
            <a:r>
              <a:rPr b="1" lang="en-US" sz="1800" u="sng">
                <a:solidFill>
                  <a:schemeClr val="hlink"/>
                </a:solidFill>
                <a:hlinkClick r:id="rId3"/>
              </a:rPr>
              <a:t>https://www.eurofound.europa.eu/sites/default/files/ef_comparative_analytical_report/field_ef_documents/ef1539en.pdf</a:t>
            </a:r>
            <a:endParaRPr b="1" sz="1800"/>
          </a:p>
          <a:p>
            <a:pPr indent="0" lvl="0" marL="0" rtl="0" algn="just">
              <a:spcBef>
                <a:spcPts val="2800"/>
              </a:spcBef>
              <a:spcAft>
                <a:spcPts val="2800"/>
              </a:spcAft>
              <a:buNone/>
            </a:pPr>
            <a:r>
              <a:t/>
            </a:r>
            <a:endParaRPr b="1" sz="2000"/>
          </a:p>
        </p:txBody>
      </p:sp>
      <p:sp>
        <p:nvSpPr>
          <p:cNvPr id="280" name="Google Shape;280;p4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281" name="Google Shape;281;p42"/>
          <p:cNvPicPr preferRelativeResize="0"/>
          <p:nvPr/>
        </p:nvPicPr>
        <p:blipFill>
          <a:blip r:embed="rId4">
            <a:alphaModFix/>
          </a:blip>
          <a:stretch>
            <a:fillRect/>
          </a:stretch>
        </p:blipFill>
        <p:spPr>
          <a:xfrm>
            <a:off x="7962900" y="375225"/>
            <a:ext cx="7738825" cy="7755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Lie factor</a:t>
            </a:r>
            <a:r>
              <a:rPr b="1" lang="en-US"/>
              <a:t> → Ejes engañosos</a:t>
            </a:r>
            <a:endParaRPr b="1"/>
          </a:p>
          <a:p>
            <a:pPr indent="0" lvl="0" marL="0" rtl="0" algn="just">
              <a:spcBef>
                <a:spcPts val="2800"/>
              </a:spcBef>
              <a:spcAft>
                <a:spcPts val="2800"/>
              </a:spcAft>
              <a:buNone/>
            </a:pPr>
            <a:r>
              <a:t/>
            </a:r>
            <a:endParaRPr b="1" sz="2000"/>
          </a:p>
        </p:txBody>
      </p:sp>
      <p:sp>
        <p:nvSpPr>
          <p:cNvPr id="287" name="Google Shape;287;p4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288" name="Google Shape;288;p43"/>
          <p:cNvPicPr preferRelativeResize="0"/>
          <p:nvPr/>
        </p:nvPicPr>
        <p:blipFill>
          <a:blip r:embed="rId3">
            <a:alphaModFix/>
          </a:blip>
          <a:stretch>
            <a:fillRect/>
          </a:stretch>
        </p:blipFill>
        <p:spPr>
          <a:xfrm>
            <a:off x="648325" y="2700695"/>
            <a:ext cx="14372875" cy="39790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294" name="Google Shape;294;p44"/>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Lie factor</a:t>
            </a:r>
            <a:r>
              <a:rPr b="1" lang="en-US"/>
              <a:t> → Ejes engañosos</a:t>
            </a:r>
            <a:endParaRPr b="1"/>
          </a:p>
          <a:p>
            <a:pPr indent="0" lvl="0" marL="0" rtl="0" algn="just">
              <a:spcBef>
                <a:spcPts val="2800"/>
              </a:spcBef>
              <a:spcAft>
                <a:spcPts val="0"/>
              </a:spcAft>
              <a:buNone/>
            </a:pPr>
            <a:r>
              <a:t/>
            </a:r>
            <a:endParaRPr/>
          </a:p>
          <a:p>
            <a:pPr indent="0" lvl="0" marL="0" rtl="0" algn="just">
              <a:spcBef>
                <a:spcPts val="2800"/>
              </a:spcBef>
              <a:spcAft>
                <a:spcPts val="0"/>
              </a:spcAft>
              <a:buNone/>
            </a:pPr>
            <a:br>
              <a:rPr b="1" lang="en-US"/>
            </a:br>
            <a:endParaRPr b="1"/>
          </a:p>
          <a:p>
            <a:pPr indent="0" lvl="0" marL="0" rtl="0" algn="just">
              <a:spcBef>
                <a:spcPts val="2800"/>
              </a:spcBef>
              <a:spcAft>
                <a:spcPts val="0"/>
              </a:spcAft>
              <a:buNone/>
            </a:pPr>
            <a:br>
              <a:rPr b="1" lang="en-US" sz="2000"/>
            </a:br>
            <a:endParaRPr b="1" sz="2000"/>
          </a:p>
          <a:p>
            <a:pPr indent="0" lvl="0" marL="0" rtl="0" algn="just">
              <a:spcBef>
                <a:spcPts val="2800"/>
              </a:spcBef>
              <a:spcAft>
                <a:spcPts val="0"/>
              </a:spcAft>
              <a:buNone/>
            </a:pPr>
            <a:r>
              <a:t/>
            </a:r>
            <a:endParaRPr b="1" sz="1800"/>
          </a:p>
          <a:p>
            <a:pPr indent="0" lvl="0" marL="0" rtl="0" algn="just">
              <a:spcBef>
                <a:spcPts val="2800"/>
              </a:spcBef>
              <a:spcAft>
                <a:spcPts val="2800"/>
              </a:spcAft>
              <a:buNone/>
            </a:pPr>
            <a:r>
              <a:t/>
            </a:r>
            <a:endParaRPr b="1" sz="2000"/>
          </a:p>
        </p:txBody>
      </p:sp>
      <p:pic>
        <p:nvPicPr>
          <p:cNvPr id="295" name="Google Shape;295;p44"/>
          <p:cNvPicPr preferRelativeResize="0"/>
          <p:nvPr/>
        </p:nvPicPr>
        <p:blipFill>
          <a:blip r:embed="rId3">
            <a:alphaModFix/>
          </a:blip>
          <a:stretch>
            <a:fillRect/>
          </a:stretch>
        </p:blipFill>
        <p:spPr>
          <a:xfrm>
            <a:off x="1893905" y="1988525"/>
            <a:ext cx="12468050" cy="661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01" name="Google Shape;301;p45"/>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i="1" lang="en-US"/>
              <a:t>Lie factor</a:t>
            </a:r>
            <a:r>
              <a:rPr b="1" lang="en-US"/>
              <a:t> → Ejes engañosos</a:t>
            </a:r>
            <a:endParaRPr b="1"/>
          </a:p>
          <a:p>
            <a:pPr indent="0" lvl="0" marL="0" rtl="0" algn="just">
              <a:spcBef>
                <a:spcPts val="2800"/>
              </a:spcBef>
              <a:spcAft>
                <a:spcPts val="0"/>
              </a:spcAft>
              <a:buNone/>
            </a:pPr>
            <a:r>
              <a:t/>
            </a:r>
            <a:endParaRPr/>
          </a:p>
          <a:p>
            <a:pPr indent="0" lvl="0" marL="0" rtl="0" algn="just">
              <a:spcBef>
                <a:spcPts val="2800"/>
              </a:spcBef>
              <a:spcAft>
                <a:spcPts val="0"/>
              </a:spcAft>
              <a:buNone/>
            </a:pPr>
            <a:br>
              <a:rPr b="1" lang="en-US"/>
            </a:br>
            <a:endParaRPr b="1"/>
          </a:p>
          <a:p>
            <a:pPr indent="0" lvl="0" marL="0" rtl="0" algn="just">
              <a:spcBef>
                <a:spcPts val="2800"/>
              </a:spcBef>
              <a:spcAft>
                <a:spcPts val="0"/>
              </a:spcAft>
              <a:buNone/>
            </a:pPr>
            <a:br>
              <a:rPr b="1" lang="en-US" sz="2000"/>
            </a:br>
            <a:endParaRPr b="1" sz="2000"/>
          </a:p>
          <a:p>
            <a:pPr indent="0" lvl="0" marL="0" rtl="0" algn="just">
              <a:spcBef>
                <a:spcPts val="2800"/>
              </a:spcBef>
              <a:spcAft>
                <a:spcPts val="0"/>
              </a:spcAft>
              <a:buNone/>
            </a:pPr>
            <a:r>
              <a:t/>
            </a:r>
            <a:endParaRPr b="1" sz="1800"/>
          </a:p>
          <a:p>
            <a:pPr indent="0" lvl="0" marL="0" rtl="0" algn="just">
              <a:spcBef>
                <a:spcPts val="2800"/>
              </a:spcBef>
              <a:spcAft>
                <a:spcPts val="2800"/>
              </a:spcAft>
              <a:buNone/>
            </a:pPr>
            <a:r>
              <a:t/>
            </a:r>
            <a:endParaRPr b="1" sz="2000"/>
          </a:p>
        </p:txBody>
      </p:sp>
      <p:pic>
        <p:nvPicPr>
          <p:cNvPr id="302" name="Google Shape;302;p45"/>
          <p:cNvPicPr preferRelativeResize="0"/>
          <p:nvPr/>
        </p:nvPicPr>
        <p:blipFill>
          <a:blip r:embed="rId3">
            <a:alphaModFix/>
          </a:blip>
          <a:stretch>
            <a:fillRect/>
          </a:stretch>
        </p:blipFill>
        <p:spPr>
          <a:xfrm>
            <a:off x="1893905" y="1988525"/>
            <a:ext cx="12468050" cy="6618175"/>
          </a:xfrm>
          <a:prstGeom prst="rect">
            <a:avLst/>
          </a:prstGeom>
          <a:noFill/>
          <a:ln>
            <a:noFill/>
          </a:ln>
        </p:spPr>
      </p:pic>
      <p:sp>
        <p:nvSpPr>
          <p:cNvPr id="303" name="Google Shape;303;p45"/>
          <p:cNvSpPr/>
          <p:nvPr/>
        </p:nvSpPr>
        <p:spPr>
          <a:xfrm>
            <a:off x="5991575" y="3978950"/>
            <a:ext cx="4340100" cy="50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7972775" y="5386950"/>
            <a:ext cx="1785600" cy="50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7972775" y="4879650"/>
            <a:ext cx="1785600" cy="50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6"/>
          <p:cNvPicPr preferRelativeResize="0"/>
          <p:nvPr/>
        </p:nvPicPr>
        <p:blipFill>
          <a:blip r:embed="rId3">
            <a:alphaModFix/>
          </a:blip>
          <a:stretch>
            <a:fillRect/>
          </a:stretch>
        </p:blipFill>
        <p:spPr>
          <a:xfrm>
            <a:off x="7811725" y="506325"/>
            <a:ext cx="8240425" cy="7490000"/>
          </a:xfrm>
          <a:prstGeom prst="rect">
            <a:avLst/>
          </a:prstGeom>
          <a:noFill/>
          <a:ln>
            <a:noFill/>
          </a:ln>
        </p:spPr>
      </p:pic>
      <p:sp>
        <p:nvSpPr>
          <p:cNvPr id="311" name="Google Shape;311;p4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12" name="Google Shape;312;p46"/>
          <p:cNvSpPr txBox="1"/>
          <p:nvPr>
            <p:ph idx="1" type="body"/>
          </p:nvPr>
        </p:nvSpPr>
        <p:spPr>
          <a:xfrm>
            <a:off x="554125" y="1257600"/>
            <a:ext cx="77172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Lie factor</a:t>
            </a:r>
            <a:r>
              <a:rPr b="1" lang="en-US"/>
              <a:t> → Ejes engañosos</a:t>
            </a:r>
            <a:endParaRPr b="1"/>
          </a:p>
          <a:p>
            <a:pPr indent="0" lvl="0" marL="0" rtl="0" algn="l">
              <a:spcBef>
                <a:spcPts val="2800"/>
              </a:spcBef>
              <a:spcAft>
                <a:spcPts val="2800"/>
              </a:spcAft>
              <a:buNone/>
            </a:pPr>
            <a:r>
              <a:rPr lang="en-US" sz="3000"/>
              <a:t>Este gráfico de línea no parte con su eje en cero. Sin embargo, no hay problema con eso, puesto que, a diferencia de las barras, este </a:t>
            </a:r>
            <a:r>
              <a:rPr i="1" lang="en-US" sz="3000"/>
              <a:t>line graph</a:t>
            </a:r>
            <a:r>
              <a:rPr lang="en-US" sz="3000"/>
              <a:t> busca contar otra historia.</a:t>
            </a:r>
            <a:br>
              <a:rPr lang="en-US" sz="3000"/>
            </a:br>
            <a:br>
              <a:rPr lang="en-US" sz="3000"/>
            </a:br>
            <a:r>
              <a:rPr lang="en-US" sz="3000"/>
              <a:t>El diagrama de barra se enfoca en la diferencia de magnitud entre las categorías, mientras que acá buscamos mostrar el cambio de la variable dependiente (eje y).</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 type="body"/>
          </p:nvPr>
        </p:nvSpPr>
        <p:spPr>
          <a:xfrm>
            <a:off x="554125" y="1257600"/>
            <a:ext cx="77172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Lie factor</a:t>
            </a:r>
            <a:r>
              <a:rPr b="1" lang="en-US"/>
              <a:t> → Ejes engañosos</a:t>
            </a:r>
            <a:endParaRPr b="1"/>
          </a:p>
          <a:p>
            <a:pPr indent="0" lvl="0" marL="0" rtl="0" algn="l">
              <a:spcBef>
                <a:spcPts val="2800"/>
              </a:spcBef>
              <a:spcAft>
                <a:spcPts val="2800"/>
              </a:spcAft>
              <a:buNone/>
            </a:pPr>
            <a:r>
              <a:rPr lang="en-US" sz="3000"/>
              <a:t>Incluso, mostrar el cero en el eje puede ser engañoso, ya que se intenta ocultar la tasa con la que ocurren los cambios.</a:t>
            </a:r>
            <a:br>
              <a:rPr lang="en-US" sz="3000"/>
            </a:br>
            <a:br>
              <a:rPr lang="en-US" sz="3000"/>
            </a:br>
            <a:r>
              <a:rPr lang="en-US" sz="3000"/>
              <a:t>En este caso, este gráfico no muestra los cambios, sino la magnitud absoluta que es inconsistente con la historia que estaban tratando de narrar.</a:t>
            </a:r>
            <a:endParaRPr sz="3000"/>
          </a:p>
        </p:txBody>
      </p:sp>
      <p:sp>
        <p:nvSpPr>
          <p:cNvPr id="318" name="Google Shape;318;p4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319" name="Google Shape;319;p47"/>
          <p:cNvPicPr preferRelativeResize="0"/>
          <p:nvPr/>
        </p:nvPicPr>
        <p:blipFill>
          <a:blip r:embed="rId3">
            <a:alphaModFix/>
          </a:blip>
          <a:stretch>
            <a:fillRect/>
          </a:stretch>
        </p:blipFill>
        <p:spPr>
          <a:xfrm>
            <a:off x="8116400" y="1589354"/>
            <a:ext cx="7968225" cy="62016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idx="1" type="body"/>
          </p:nvPr>
        </p:nvSpPr>
        <p:spPr>
          <a:xfrm>
            <a:off x="554125" y="1257600"/>
            <a:ext cx="77172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Lie factor</a:t>
            </a:r>
            <a:r>
              <a:rPr b="1" lang="en-US"/>
              <a:t> → Ejes engañosos</a:t>
            </a:r>
            <a:endParaRPr b="1"/>
          </a:p>
          <a:p>
            <a:pPr indent="0" lvl="0" marL="0" rtl="0" algn="l">
              <a:spcBef>
                <a:spcPts val="2800"/>
              </a:spcBef>
              <a:spcAft>
                <a:spcPts val="2800"/>
              </a:spcAft>
              <a:buNone/>
            </a:pPr>
            <a:r>
              <a:rPr lang="en-US" sz="3000"/>
              <a:t>Esta es una representación más correcta de lo que ocurre con la temperatura promedio global de nuestro planeta ya que no es importante la magnitud, sino que el cambio.</a:t>
            </a:r>
            <a:endParaRPr sz="3000"/>
          </a:p>
        </p:txBody>
      </p:sp>
      <p:sp>
        <p:nvSpPr>
          <p:cNvPr id="325" name="Google Shape;325;p4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326" name="Google Shape;326;p48"/>
          <p:cNvPicPr preferRelativeResize="0"/>
          <p:nvPr/>
        </p:nvPicPr>
        <p:blipFill>
          <a:blip r:embed="rId3">
            <a:alphaModFix/>
          </a:blip>
          <a:stretch>
            <a:fillRect/>
          </a:stretch>
        </p:blipFill>
        <p:spPr>
          <a:xfrm>
            <a:off x="8408400" y="506322"/>
            <a:ext cx="7717200" cy="80073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32" name="Google Shape;332;p49"/>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No al 3D injustificado</a:t>
            </a:r>
            <a:endParaRPr b="1"/>
          </a:p>
          <a:p>
            <a:pPr indent="0" lvl="0" marL="0" rtl="0" algn="just">
              <a:spcBef>
                <a:spcPts val="2800"/>
              </a:spcBef>
              <a:spcAft>
                <a:spcPts val="2800"/>
              </a:spcAft>
              <a:buNone/>
            </a:pPr>
            <a:r>
              <a:t/>
            </a:r>
            <a:endParaRPr b="1"/>
          </a:p>
        </p:txBody>
      </p:sp>
      <p:pic>
        <p:nvPicPr>
          <p:cNvPr id="333" name="Google Shape;333;p49"/>
          <p:cNvPicPr preferRelativeResize="0"/>
          <p:nvPr/>
        </p:nvPicPr>
        <p:blipFill rotWithShape="1">
          <a:blip r:embed="rId3">
            <a:alphaModFix/>
          </a:blip>
          <a:srcRect b="11849" l="0" r="0" t="22356"/>
          <a:stretch/>
        </p:blipFill>
        <p:spPr>
          <a:xfrm>
            <a:off x="3278850" y="2165675"/>
            <a:ext cx="9698150" cy="6380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39" name="Google Shape;339;p50"/>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No al 3D injustificado</a:t>
            </a:r>
            <a:endParaRPr b="1"/>
          </a:p>
          <a:p>
            <a:pPr indent="0" lvl="0" marL="0" rtl="0" algn="just">
              <a:spcBef>
                <a:spcPts val="2800"/>
              </a:spcBef>
              <a:spcAft>
                <a:spcPts val="2800"/>
              </a:spcAft>
              <a:buNone/>
            </a:pPr>
            <a:r>
              <a:t/>
            </a:r>
            <a:endParaRPr b="1"/>
          </a:p>
        </p:txBody>
      </p:sp>
      <p:pic>
        <p:nvPicPr>
          <p:cNvPr id="340" name="Google Shape;340;p50"/>
          <p:cNvPicPr preferRelativeResize="0"/>
          <p:nvPr/>
        </p:nvPicPr>
        <p:blipFill>
          <a:blip r:embed="rId3">
            <a:alphaModFix/>
          </a:blip>
          <a:stretch>
            <a:fillRect/>
          </a:stretch>
        </p:blipFill>
        <p:spPr>
          <a:xfrm>
            <a:off x="3482075" y="2025825"/>
            <a:ext cx="8760200" cy="6570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46" name="Google Shape;346;p51"/>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No al 2D injustificado (y también 3D)</a:t>
            </a:r>
            <a:endParaRPr b="1"/>
          </a:p>
          <a:p>
            <a:pPr indent="0" lvl="0" marL="0" rtl="0" algn="just">
              <a:spcBef>
                <a:spcPts val="2800"/>
              </a:spcBef>
              <a:spcAft>
                <a:spcPts val="2800"/>
              </a:spcAft>
              <a:buNone/>
            </a:pPr>
            <a:r>
              <a:t/>
            </a:r>
            <a:endParaRPr b="1"/>
          </a:p>
        </p:txBody>
      </p:sp>
      <p:pic>
        <p:nvPicPr>
          <p:cNvPr id="347" name="Google Shape;347;p51"/>
          <p:cNvPicPr preferRelativeResize="0"/>
          <p:nvPr/>
        </p:nvPicPr>
        <p:blipFill>
          <a:blip r:embed="rId3">
            <a:alphaModFix/>
          </a:blip>
          <a:stretch>
            <a:fillRect/>
          </a:stretch>
        </p:blipFill>
        <p:spPr>
          <a:xfrm>
            <a:off x="3485325" y="2278475"/>
            <a:ext cx="8957896" cy="584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Munzner’s Framework</a:t>
            </a:r>
            <a:endParaRPr i="1"/>
          </a:p>
        </p:txBody>
      </p:sp>
      <p:sp>
        <p:nvSpPr>
          <p:cNvPr id="89" name="Google Shape;89;p16"/>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p16"/>
          <p:cNvSpPr txBox="1"/>
          <p:nvPr>
            <p:ph idx="1" type="body"/>
          </p:nvPr>
        </p:nvSpPr>
        <p:spPr>
          <a:xfrm>
            <a:off x="554125" y="1257600"/>
            <a:ext cx="7457400" cy="57789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Clr>
                <a:srgbClr val="797979"/>
              </a:buClr>
              <a:buSzPts val="3000"/>
              <a:buChar char="●"/>
            </a:pPr>
            <a:r>
              <a:rPr b="1" i="1" lang="en-US" sz="3000">
                <a:solidFill>
                  <a:srgbClr val="EFEFEF"/>
                </a:solidFill>
              </a:rPr>
              <a:t>What</a:t>
            </a:r>
            <a:r>
              <a:rPr lang="en-US" sz="3000">
                <a:solidFill>
                  <a:srgbClr val="EFEFEF"/>
                </a:solidFill>
              </a:rPr>
              <a:t> qué información se está mostrando (</a:t>
            </a:r>
            <a:r>
              <a:rPr i="1" lang="en-US" sz="3000">
                <a:solidFill>
                  <a:srgbClr val="EFEFEF"/>
                </a:solidFill>
              </a:rPr>
              <a:t>data</a:t>
            </a:r>
            <a:r>
              <a:rPr lang="en-US" sz="3000">
                <a:solidFill>
                  <a:srgbClr val="EFEFEF"/>
                </a:solidFill>
              </a:rPr>
              <a:t>).</a:t>
            </a:r>
            <a:br>
              <a:rPr lang="en-US" sz="3000">
                <a:solidFill>
                  <a:srgbClr val="797979"/>
                </a:solidFill>
              </a:rPr>
            </a:br>
            <a:endParaRPr sz="3000">
              <a:solidFill>
                <a:srgbClr val="797979"/>
              </a:solidFill>
            </a:endParaRPr>
          </a:p>
          <a:p>
            <a:pPr indent="-419100" lvl="0" marL="457200" rtl="0" algn="l">
              <a:lnSpc>
                <a:spcPct val="150000"/>
              </a:lnSpc>
              <a:spcBef>
                <a:spcPts val="0"/>
              </a:spcBef>
              <a:spcAft>
                <a:spcPts val="0"/>
              </a:spcAft>
              <a:buClr>
                <a:srgbClr val="797979"/>
              </a:buClr>
              <a:buSzPts val="3000"/>
              <a:buChar char="●"/>
            </a:pPr>
            <a:r>
              <a:rPr b="1" i="1" lang="en-US" sz="3000">
                <a:solidFill>
                  <a:srgbClr val="797979"/>
                </a:solidFill>
              </a:rPr>
              <a:t>Why</a:t>
            </a:r>
            <a:r>
              <a:rPr lang="en-US" sz="3000">
                <a:solidFill>
                  <a:srgbClr val="797979"/>
                </a:solidFill>
              </a:rPr>
              <a:t> por qué queremos visualizar esto (</a:t>
            </a:r>
            <a:r>
              <a:rPr i="1" lang="en-US" sz="3000">
                <a:solidFill>
                  <a:srgbClr val="797979"/>
                </a:solidFill>
              </a:rPr>
              <a:t>task</a:t>
            </a:r>
            <a:r>
              <a:rPr lang="en-US" sz="3000">
                <a:solidFill>
                  <a:srgbClr val="797979"/>
                </a:solidFill>
              </a:rPr>
              <a:t>).</a:t>
            </a:r>
            <a:br>
              <a:rPr lang="en-US" sz="3000">
                <a:solidFill>
                  <a:srgbClr val="797979"/>
                </a:solidFill>
              </a:rPr>
            </a:br>
            <a:endParaRPr sz="3000">
              <a:solidFill>
                <a:srgbClr val="797979"/>
              </a:solidFill>
            </a:endParaRPr>
          </a:p>
          <a:p>
            <a:pPr indent="-419100" lvl="0" marL="457200" rtl="0" algn="l">
              <a:lnSpc>
                <a:spcPct val="150000"/>
              </a:lnSpc>
              <a:spcBef>
                <a:spcPts val="0"/>
              </a:spcBef>
              <a:spcAft>
                <a:spcPts val="0"/>
              </a:spcAft>
              <a:buClr>
                <a:srgbClr val="797979"/>
              </a:buClr>
              <a:buSzPts val="3000"/>
              <a:buChar char="●"/>
            </a:pPr>
            <a:r>
              <a:rPr b="1" i="1" lang="en-US" sz="3000">
                <a:solidFill>
                  <a:srgbClr val="797979"/>
                </a:solidFill>
              </a:rPr>
              <a:t>How</a:t>
            </a:r>
            <a:r>
              <a:rPr lang="en-US" sz="3000">
                <a:solidFill>
                  <a:srgbClr val="797979"/>
                </a:solidFill>
              </a:rPr>
              <a:t> cómo se construye la visualización (</a:t>
            </a:r>
            <a:r>
              <a:rPr i="1" lang="en-US" sz="3000">
                <a:solidFill>
                  <a:srgbClr val="797979"/>
                </a:solidFill>
              </a:rPr>
              <a:t>idiom</a:t>
            </a:r>
            <a:r>
              <a:rPr lang="en-US" sz="3000">
                <a:solidFill>
                  <a:srgbClr val="797979"/>
                </a:solidFill>
              </a:rPr>
              <a:t>).</a:t>
            </a:r>
            <a:endParaRPr sz="3000">
              <a:solidFill>
                <a:srgbClr val="797979"/>
              </a:solidFill>
            </a:endParaRPr>
          </a:p>
        </p:txBody>
      </p:sp>
      <p:pic>
        <p:nvPicPr>
          <p:cNvPr id="91" name="Google Shape;91;p16"/>
          <p:cNvPicPr preferRelativeResize="0"/>
          <p:nvPr/>
        </p:nvPicPr>
        <p:blipFill>
          <a:blip r:embed="rId3">
            <a:alphaModFix/>
          </a:blip>
          <a:stretch>
            <a:fillRect/>
          </a:stretch>
        </p:blipFill>
        <p:spPr>
          <a:xfrm>
            <a:off x="8082425" y="632073"/>
            <a:ext cx="7457400" cy="73923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53" name="Google Shape;353;p52"/>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a:t>
            </a:r>
            <a:r>
              <a:rPr b="1" i="1" lang="en-US"/>
              <a:t>Overview first, details on demand</a:t>
            </a:r>
            <a:r>
              <a:rPr b="1" lang="en-US"/>
              <a:t>”</a:t>
            </a:r>
            <a:endParaRPr b="1"/>
          </a:p>
          <a:p>
            <a:pPr indent="0" lvl="0" marL="0" rtl="0" algn="just">
              <a:spcBef>
                <a:spcPts val="2800"/>
              </a:spcBef>
              <a:spcAft>
                <a:spcPts val="2800"/>
              </a:spcAft>
              <a:buNone/>
            </a:pPr>
            <a:r>
              <a:t/>
            </a:r>
            <a:endParaRPr b="1"/>
          </a:p>
        </p:txBody>
      </p:sp>
      <p:pic>
        <p:nvPicPr>
          <p:cNvPr id="354" name="Google Shape;354;p52"/>
          <p:cNvPicPr preferRelativeResize="0"/>
          <p:nvPr/>
        </p:nvPicPr>
        <p:blipFill>
          <a:blip r:embed="rId3">
            <a:alphaModFix/>
          </a:blip>
          <a:stretch>
            <a:fillRect/>
          </a:stretch>
        </p:blipFill>
        <p:spPr>
          <a:xfrm>
            <a:off x="0" y="2202587"/>
            <a:ext cx="16256002" cy="66768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
        <p:nvSpPr>
          <p:cNvPr id="360" name="Google Shape;360;p53"/>
          <p:cNvSpPr txBox="1"/>
          <p:nvPr>
            <p:ph idx="1" type="body"/>
          </p:nvPr>
        </p:nvSpPr>
        <p:spPr>
          <a:xfrm>
            <a:off x="554125" y="1257600"/>
            <a:ext cx="134820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a:t>
            </a:r>
            <a:r>
              <a:rPr b="1" i="1" lang="en-US"/>
              <a:t>Overview first, details on demand</a:t>
            </a:r>
            <a:r>
              <a:rPr b="1" lang="en-US"/>
              <a:t>”</a:t>
            </a:r>
            <a:endParaRPr b="1"/>
          </a:p>
          <a:p>
            <a:pPr indent="0" lvl="0" marL="0" rtl="0" algn="just">
              <a:spcBef>
                <a:spcPts val="2800"/>
              </a:spcBef>
              <a:spcAft>
                <a:spcPts val="0"/>
              </a:spcAft>
              <a:buNone/>
            </a:pPr>
            <a:r>
              <a:t/>
            </a:r>
            <a:endParaRPr b="1"/>
          </a:p>
          <a:p>
            <a:pPr indent="0" lvl="0" marL="0" rtl="0" algn="just">
              <a:spcBef>
                <a:spcPts val="2800"/>
              </a:spcBef>
              <a:spcAft>
                <a:spcPts val="2800"/>
              </a:spcAft>
              <a:buNone/>
            </a:pPr>
            <a:r>
              <a:t/>
            </a:r>
            <a:endParaRPr b="1" i="1"/>
          </a:p>
        </p:txBody>
      </p:sp>
      <p:pic>
        <p:nvPicPr>
          <p:cNvPr id="361" name="Google Shape;361;p53"/>
          <p:cNvPicPr preferRelativeResize="0"/>
          <p:nvPr/>
        </p:nvPicPr>
        <p:blipFill>
          <a:blip r:embed="rId3">
            <a:alphaModFix/>
          </a:blip>
          <a:stretch>
            <a:fillRect/>
          </a:stretch>
        </p:blipFill>
        <p:spPr>
          <a:xfrm>
            <a:off x="554200" y="2893886"/>
            <a:ext cx="15147599" cy="50789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idx="1" type="body"/>
          </p:nvPr>
        </p:nvSpPr>
        <p:spPr>
          <a:xfrm>
            <a:off x="554125" y="1257600"/>
            <a:ext cx="71703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Eyes beat memory</a:t>
            </a:r>
            <a:endParaRPr b="1" i="1"/>
          </a:p>
          <a:p>
            <a:pPr indent="-419100" lvl="0" marL="457200" rtl="0" algn="l">
              <a:spcBef>
                <a:spcPts val="2800"/>
              </a:spcBef>
              <a:spcAft>
                <a:spcPts val="0"/>
              </a:spcAft>
              <a:buSzPts val="3000"/>
              <a:buChar char="●"/>
            </a:pPr>
            <a:r>
              <a:rPr lang="en-US" sz="3000"/>
              <a:t>Es más fácil usar </a:t>
            </a:r>
            <a:r>
              <a:rPr b="1" i="1" lang="en-US" sz="3000">
                <a:solidFill>
                  <a:schemeClr val="accent1"/>
                </a:solidFill>
              </a:rPr>
              <a:t>external cognition</a:t>
            </a:r>
            <a:r>
              <a:rPr lang="en-US" sz="3000"/>
              <a:t> que nuestra memoria interna.</a:t>
            </a:r>
            <a:br>
              <a:rPr lang="en-US" sz="3000"/>
            </a:br>
            <a:endParaRPr sz="3000"/>
          </a:p>
          <a:p>
            <a:pPr indent="-419100" lvl="0" marL="457200" rtl="0" algn="l">
              <a:spcBef>
                <a:spcPts val="0"/>
              </a:spcBef>
              <a:spcAft>
                <a:spcPts val="0"/>
              </a:spcAft>
              <a:buSzPts val="3000"/>
              <a:buChar char="●"/>
            </a:pPr>
            <a:r>
              <a:rPr lang="en-US" sz="3000"/>
              <a:t>Por lo tanto, es más fácil comparar, moviendo nuestros ojos de lado a lado, que hacerlo tratando de recordar algo que vimos recientemente.</a:t>
            </a:r>
            <a:br>
              <a:rPr lang="en-US" sz="3000"/>
            </a:br>
            <a:endParaRPr sz="3000"/>
          </a:p>
          <a:p>
            <a:pPr indent="-419100" lvl="0" marL="457200" rtl="0" algn="l">
              <a:spcBef>
                <a:spcPts val="0"/>
              </a:spcBef>
              <a:spcAft>
                <a:spcPts val="0"/>
              </a:spcAft>
              <a:buSzPts val="3000"/>
              <a:buChar char="●"/>
            </a:pPr>
            <a:r>
              <a:rPr lang="en-US" sz="3000"/>
              <a:t>Ejemplo: un gráfico con diferentes instancias, variando el color según el experimento.</a:t>
            </a:r>
            <a:endParaRPr sz="3000"/>
          </a:p>
          <a:p>
            <a:pPr indent="0" lvl="0" marL="0" rtl="0" algn="l">
              <a:spcBef>
                <a:spcPts val="2800"/>
              </a:spcBef>
              <a:spcAft>
                <a:spcPts val="2800"/>
              </a:spcAft>
              <a:buNone/>
            </a:pPr>
            <a:r>
              <a:t/>
            </a:r>
            <a:endParaRPr b="1" sz="3000"/>
          </a:p>
        </p:txBody>
      </p:sp>
      <p:sp>
        <p:nvSpPr>
          <p:cNvPr id="367" name="Google Shape;367;p5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368" name="Google Shape;368;p54"/>
          <p:cNvPicPr preferRelativeResize="0"/>
          <p:nvPr/>
        </p:nvPicPr>
        <p:blipFill>
          <a:blip r:embed="rId3">
            <a:alphaModFix/>
          </a:blip>
          <a:stretch>
            <a:fillRect/>
          </a:stretch>
        </p:blipFill>
        <p:spPr>
          <a:xfrm>
            <a:off x="7724280" y="479554"/>
            <a:ext cx="8228625" cy="8228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idx="1" type="body"/>
          </p:nvPr>
        </p:nvSpPr>
        <p:spPr>
          <a:xfrm>
            <a:off x="554125" y="1257600"/>
            <a:ext cx="100503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Responsiveness is required</a:t>
            </a:r>
            <a:endParaRPr b="1" i="1"/>
          </a:p>
          <a:p>
            <a:pPr indent="0" lvl="0" marL="0" rtl="0" algn="just">
              <a:spcBef>
                <a:spcPts val="2800"/>
              </a:spcBef>
              <a:spcAft>
                <a:spcPts val="0"/>
              </a:spcAft>
              <a:buNone/>
            </a:pPr>
            <a:r>
              <a:rPr lang="en-US" sz="3000"/>
              <a:t>● La </a:t>
            </a:r>
            <a:r>
              <a:rPr b="1" lang="en-US" sz="3000">
                <a:solidFill>
                  <a:schemeClr val="accent1"/>
                </a:solidFill>
              </a:rPr>
              <a:t>latencia de interacción</a:t>
            </a:r>
            <a:r>
              <a:rPr lang="en-US" sz="3000"/>
              <a:t> importa de forma considerable en el diseño de un sistema de visualización.</a:t>
            </a:r>
            <a:endParaRPr sz="3000"/>
          </a:p>
          <a:p>
            <a:pPr indent="0" lvl="0" marL="0" rtl="0" algn="just">
              <a:spcBef>
                <a:spcPts val="2800"/>
              </a:spcBef>
              <a:spcAft>
                <a:spcPts val="0"/>
              </a:spcAft>
              <a:buNone/>
            </a:pPr>
            <a:r>
              <a:rPr lang="en-US" sz="3000"/>
              <a:t>● Nuestro </a:t>
            </a:r>
            <a:r>
              <a:rPr b="1" lang="en-US" sz="3000">
                <a:solidFill>
                  <a:schemeClr val="accent1"/>
                </a:solidFill>
              </a:rPr>
              <a:t>nivel de irritación</a:t>
            </a:r>
            <a:r>
              <a:rPr lang="en-US" sz="3000"/>
              <a:t> crece mientras las operaciones van tomando más y más tiempo.</a:t>
            </a:r>
            <a:endParaRPr sz="3000"/>
          </a:p>
          <a:p>
            <a:pPr indent="0" lvl="0" marL="0" rtl="0" algn="l">
              <a:spcBef>
                <a:spcPts val="2800"/>
              </a:spcBef>
              <a:spcAft>
                <a:spcPts val="2800"/>
              </a:spcAft>
              <a:buNone/>
            </a:pPr>
            <a:r>
              <a:t/>
            </a:r>
            <a:endParaRPr sz="3000"/>
          </a:p>
        </p:txBody>
      </p:sp>
      <p:sp>
        <p:nvSpPr>
          <p:cNvPr id="374" name="Google Shape;374;p5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375" name="Google Shape;375;p55"/>
          <p:cNvPicPr preferRelativeResize="0"/>
          <p:nvPr/>
        </p:nvPicPr>
        <p:blipFill rotWithShape="1">
          <a:blip r:embed="rId3">
            <a:alphaModFix/>
          </a:blip>
          <a:srcRect b="8197" l="0" r="0" t="0"/>
          <a:stretch/>
        </p:blipFill>
        <p:spPr>
          <a:xfrm>
            <a:off x="336550" y="5238974"/>
            <a:ext cx="11163300" cy="3698675"/>
          </a:xfrm>
          <a:prstGeom prst="rect">
            <a:avLst/>
          </a:prstGeom>
          <a:noFill/>
          <a:ln>
            <a:noFill/>
          </a:ln>
        </p:spPr>
      </p:pic>
      <p:pic>
        <p:nvPicPr>
          <p:cNvPr id="376" name="Google Shape;376;p55"/>
          <p:cNvPicPr preferRelativeResize="0"/>
          <p:nvPr/>
        </p:nvPicPr>
        <p:blipFill>
          <a:blip r:embed="rId4">
            <a:alphaModFix/>
          </a:blip>
          <a:stretch>
            <a:fillRect/>
          </a:stretch>
        </p:blipFill>
        <p:spPr>
          <a:xfrm>
            <a:off x="10803824" y="2413100"/>
            <a:ext cx="5315125" cy="383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i="1" lang="en-US"/>
              <a:t>Responsiveness is required</a:t>
            </a:r>
            <a:endParaRPr b="1" i="1"/>
          </a:p>
          <a:p>
            <a:pPr indent="-419100" lvl="0" marL="457200" rtl="0" algn="just">
              <a:spcBef>
                <a:spcPts val="2800"/>
              </a:spcBef>
              <a:spcAft>
                <a:spcPts val="0"/>
              </a:spcAft>
              <a:buSzPts val="3000"/>
              <a:buChar char="●"/>
            </a:pPr>
            <a:r>
              <a:rPr lang="en-US" sz="3000"/>
              <a:t>La latencia de la interacción es el</a:t>
            </a:r>
            <a:r>
              <a:rPr b="1" lang="en-US" sz="3000">
                <a:solidFill>
                  <a:schemeClr val="accent1"/>
                </a:solidFill>
              </a:rPr>
              <a:t> tiempo entre una acción y algún tipo de </a:t>
            </a:r>
            <a:r>
              <a:rPr b="1" i="1" lang="en-US" sz="3000">
                <a:solidFill>
                  <a:schemeClr val="accent1"/>
                </a:solidFill>
              </a:rPr>
              <a:t>feedback</a:t>
            </a:r>
            <a:r>
              <a:rPr lang="en-US" sz="3000"/>
              <a:t> del sistema, indicando que la operación fue completada.</a:t>
            </a:r>
            <a:br>
              <a:rPr lang="en-US" sz="3000"/>
            </a:br>
            <a:endParaRPr sz="3000"/>
          </a:p>
          <a:p>
            <a:pPr indent="-419100" lvl="0" marL="457200" rtl="0" algn="just">
              <a:spcBef>
                <a:spcPts val="0"/>
              </a:spcBef>
              <a:spcAft>
                <a:spcPts val="0"/>
              </a:spcAft>
              <a:buSzPts val="3000"/>
              <a:buChar char="●"/>
            </a:pPr>
            <a:r>
              <a:rPr lang="en-US" sz="3000"/>
              <a:t>El tipo de </a:t>
            </a:r>
            <a:r>
              <a:rPr i="1" lang="en-US" sz="3000"/>
              <a:t>feedback</a:t>
            </a:r>
            <a:r>
              <a:rPr lang="en-US" sz="3000"/>
              <a:t> más natural es ver </a:t>
            </a:r>
            <a:r>
              <a:rPr b="1" lang="en-US" sz="3000">
                <a:solidFill>
                  <a:schemeClr val="accent1"/>
                </a:solidFill>
              </a:rPr>
              <a:t>un cambio en el sistema en sí</a:t>
            </a:r>
            <a:r>
              <a:rPr lang="en-US" sz="3000"/>
              <a:t>, en vez de un </a:t>
            </a:r>
            <a:r>
              <a:rPr i="1" lang="en-US" sz="3000"/>
              <a:t>approach</a:t>
            </a:r>
            <a:r>
              <a:rPr lang="en-US" sz="3000"/>
              <a:t> de imprimir notificaciones en consola o algún </a:t>
            </a:r>
            <a:r>
              <a:rPr i="1" lang="en-US" sz="3000"/>
              <a:t>popup dialog</a:t>
            </a:r>
            <a:r>
              <a:rPr lang="en-US" sz="3000"/>
              <a:t> que interfiere con el flujo de la exploración.</a:t>
            </a:r>
            <a:br>
              <a:rPr lang="en-US" sz="3000"/>
            </a:br>
            <a:endParaRPr sz="3000"/>
          </a:p>
          <a:p>
            <a:pPr indent="-419100" lvl="0" marL="457200" rtl="0" algn="just">
              <a:spcBef>
                <a:spcPts val="0"/>
              </a:spcBef>
              <a:spcAft>
                <a:spcPts val="0"/>
              </a:spcAft>
              <a:buSzPts val="3000"/>
              <a:buChar char="●"/>
            </a:pPr>
            <a:r>
              <a:rPr lang="en-US" sz="3000"/>
              <a:t>Por ejemplo, hacer un </a:t>
            </a:r>
            <a:r>
              <a:rPr b="1" i="1" lang="en-US" sz="3000">
                <a:solidFill>
                  <a:schemeClr val="accent1"/>
                </a:solidFill>
              </a:rPr>
              <a:t>highlight</a:t>
            </a:r>
            <a:r>
              <a:rPr b="1" lang="en-US" sz="3000">
                <a:solidFill>
                  <a:schemeClr val="accent1"/>
                </a:solidFill>
              </a:rPr>
              <a:t> de un elemento seleccionado</a:t>
            </a:r>
            <a:r>
              <a:rPr lang="en-US" sz="3000"/>
              <a:t> es una buena forma de confirmar que la operación fue exitosa.</a:t>
            </a:r>
            <a:br>
              <a:rPr lang="en-US" sz="3000"/>
            </a:br>
            <a:endParaRPr sz="3000"/>
          </a:p>
          <a:p>
            <a:pPr indent="-419100" lvl="0" marL="457200" rtl="0" algn="just">
              <a:spcBef>
                <a:spcPts val="0"/>
              </a:spcBef>
              <a:spcAft>
                <a:spcPts val="0"/>
              </a:spcAft>
              <a:buSzPts val="3000"/>
              <a:buChar char="●"/>
            </a:pPr>
            <a:r>
              <a:rPr lang="en-US" sz="3000"/>
              <a:t>Además, si es que una operación está tomando más tiempo de lo que el usuario esperaría, una </a:t>
            </a:r>
            <a:r>
              <a:rPr b="1" lang="en-US" sz="3000">
                <a:solidFill>
                  <a:schemeClr val="accent1"/>
                </a:solidFill>
              </a:rPr>
              <a:t>barra de progreso</a:t>
            </a:r>
            <a:r>
              <a:rPr lang="en-US" sz="3000"/>
              <a:t> debería ser mostrada al usuario.</a:t>
            </a:r>
            <a:endParaRPr sz="3000"/>
          </a:p>
          <a:p>
            <a:pPr indent="0" lvl="0" marL="0" rtl="0" algn="just">
              <a:spcBef>
                <a:spcPts val="2800"/>
              </a:spcBef>
              <a:spcAft>
                <a:spcPts val="2800"/>
              </a:spcAft>
              <a:buNone/>
            </a:pPr>
            <a:r>
              <a:t/>
            </a:r>
            <a:endParaRPr sz="3000"/>
          </a:p>
        </p:txBody>
      </p:sp>
      <p:sp>
        <p:nvSpPr>
          <p:cNvPr id="382" name="Google Shape;382;p5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idx="1" type="body"/>
          </p:nvPr>
        </p:nvSpPr>
        <p:spPr>
          <a:xfrm>
            <a:off x="554125" y="1257600"/>
            <a:ext cx="15147600" cy="6865200"/>
          </a:xfrm>
          <a:prstGeom prst="rect">
            <a:avLst/>
          </a:prstGeom>
        </p:spPr>
        <p:txBody>
          <a:bodyPr anchorCtr="0" anchor="t" bIns="162525" lIns="162525" spcFirstLastPara="1" rIns="162525" wrap="square" tIns="162525">
            <a:noAutofit/>
          </a:bodyPr>
          <a:lstStyle/>
          <a:p>
            <a:pPr indent="0" lvl="0" marL="0" rtl="0" algn="just">
              <a:spcBef>
                <a:spcPts val="0"/>
              </a:spcBef>
              <a:spcAft>
                <a:spcPts val="2800"/>
              </a:spcAft>
              <a:buNone/>
            </a:pPr>
            <a:r>
              <a:rPr b="1" lang="en-US"/>
              <a:t>Consistencia</a:t>
            </a:r>
            <a:endParaRPr sz="3000"/>
          </a:p>
        </p:txBody>
      </p:sp>
      <p:sp>
        <p:nvSpPr>
          <p:cNvPr id="388" name="Google Shape;388;p5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389" name="Google Shape;389;p57"/>
          <p:cNvPicPr preferRelativeResize="0"/>
          <p:nvPr/>
        </p:nvPicPr>
        <p:blipFill>
          <a:blip r:embed="rId3">
            <a:alphaModFix/>
          </a:blip>
          <a:stretch>
            <a:fillRect/>
          </a:stretch>
        </p:blipFill>
        <p:spPr>
          <a:xfrm>
            <a:off x="8488125" y="1257595"/>
            <a:ext cx="7104525" cy="7017250"/>
          </a:xfrm>
          <a:prstGeom prst="rect">
            <a:avLst/>
          </a:prstGeom>
          <a:noFill/>
          <a:ln>
            <a:noFill/>
          </a:ln>
        </p:spPr>
      </p:pic>
      <p:pic>
        <p:nvPicPr>
          <p:cNvPr id="390" name="Google Shape;390;p57"/>
          <p:cNvPicPr preferRelativeResize="0"/>
          <p:nvPr/>
        </p:nvPicPr>
        <p:blipFill>
          <a:blip r:embed="rId4">
            <a:alphaModFix/>
          </a:blip>
          <a:stretch>
            <a:fillRect/>
          </a:stretch>
        </p:blipFill>
        <p:spPr>
          <a:xfrm>
            <a:off x="1339425" y="4808297"/>
            <a:ext cx="5801800" cy="3196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8"/>
          <p:cNvPicPr preferRelativeResize="0"/>
          <p:nvPr/>
        </p:nvPicPr>
        <p:blipFill>
          <a:blip r:embed="rId3">
            <a:alphaModFix/>
          </a:blip>
          <a:stretch>
            <a:fillRect/>
          </a:stretch>
        </p:blipFill>
        <p:spPr>
          <a:xfrm>
            <a:off x="400150" y="1958720"/>
            <a:ext cx="15455549" cy="6768125"/>
          </a:xfrm>
          <a:prstGeom prst="rect">
            <a:avLst/>
          </a:prstGeom>
          <a:noFill/>
          <a:ln>
            <a:noFill/>
          </a:ln>
        </p:spPr>
      </p:pic>
      <p:sp>
        <p:nvSpPr>
          <p:cNvPr id="396" name="Google Shape;396;p58"/>
          <p:cNvSpPr txBox="1"/>
          <p:nvPr>
            <p:ph idx="1" type="body"/>
          </p:nvPr>
        </p:nvSpPr>
        <p:spPr>
          <a:xfrm>
            <a:off x="554125" y="1257600"/>
            <a:ext cx="15147600" cy="1257600"/>
          </a:xfrm>
          <a:prstGeom prst="rect">
            <a:avLst/>
          </a:prstGeom>
        </p:spPr>
        <p:txBody>
          <a:bodyPr anchorCtr="0" anchor="t" bIns="162525" lIns="162525" spcFirstLastPara="1" rIns="162525" wrap="square" tIns="162525">
            <a:noAutofit/>
          </a:bodyPr>
          <a:lstStyle/>
          <a:p>
            <a:pPr indent="0" lvl="0" marL="0" rtl="0" algn="just">
              <a:spcBef>
                <a:spcPts val="0"/>
              </a:spcBef>
              <a:spcAft>
                <a:spcPts val="2800"/>
              </a:spcAft>
              <a:buNone/>
            </a:pPr>
            <a:r>
              <a:rPr b="1" lang="en-US"/>
              <a:t>Consistencia</a:t>
            </a:r>
            <a:endParaRPr sz="3000"/>
          </a:p>
        </p:txBody>
      </p:sp>
      <p:sp>
        <p:nvSpPr>
          <p:cNvPr id="397" name="Google Shape;397;p5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ph idx="1" type="body"/>
          </p:nvPr>
        </p:nvSpPr>
        <p:spPr>
          <a:xfrm>
            <a:off x="554125" y="1257600"/>
            <a:ext cx="7566600" cy="4618500"/>
          </a:xfrm>
          <a:prstGeom prst="rect">
            <a:avLst/>
          </a:prstGeom>
        </p:spPr>
        <p:txBody>
          <a:bodyPr anchorCtr="0" anchor="t" bIns="162525" lIns="162525" spcFirstLastPara="1" rIns="162525" wrap="square" tIns="162525">
            <a:noAutofit/>
          </a:bodyPr>
          <a:lstStyle/>
          <a:p>
            <a:pPr indent="0" lvl="0" marL="0" rtl="0" algn="just">
              <a:spcBef>
                <a:spcPts val="0"/>
              </a:spcBef>
              <a:spcAft>
                <a:spcPts val="0"/>
              </a:spcAft>
              <a:buNone/>
            </a:pPr>
            <a:r>
              <a:rPr b="1" lang="en-US"/>
              <a:t>Entender la narrativa</a:t>
            </a:r>
            <a:endParaRPr/>
          </a:p>
          <a:p>
            <a:pPr indent="0" lvl="0" marL="0" rtl="0" algn="just">
              <a:spcBef>
                <a:spcPts val="2800"/>
              </a:spcBef>
              <a:spcAft>
                <a:spcPts val="0"/>
              </a:spcAft>
              <a:buNone/>
            </a:pPr>
            <a:r>
              <a:rPr lang="en-US" sz="3000"/>
              <a:t>Plantearse ¿Qué historia está contando realmente la visualización? ¿Cual es el objetivo?</a:t>
            </a:r>
            <a:endParaRPr sz="3000"/>
          </a:p>
          <a:p>
            <a:pPr indent="0" lvl="0" marL="0" rtl="0" algn="just">
              <a:spcBef>
                <a:spcPts val="2800"/>
              </a:spcBef>
              <a:spcAft>
                <a:spcPts val="2800"/>
              </a:spcAft>
              <a:buNone/>
            </a:pPr>
            <a:r>
              <a:rPr lang="en-US" sz="3000"/>
              <a:t>En palabras simples: incluir el </a:t>
            </a:r>
            <a:r>
              <a:rPr b="1" lang="en-US" sz="3000">
                <a:solidFill>
                  <a:schemeClr val="accent1"/>
                </a:solidFill>
              </a:rPr>
              <a:t>contexto</a:t>
            </a:r>
            <a:endParaRPr b="1" sz="3000">
              <a:solidFill>
                <a:schemeClr val="accent1"/>
              </a:solidFill>
            </a:endParaRPr>
          </a:p>
        </p:txBody>
      </p:sp>
      <p:sp>
        <p:nvSpPr>
          <p:cNvPr id="403" name="Google Shape;403;p59"/>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Rules of Thumb</a:t>
            </a:r>
            <a:endParaRPr i="1"/>
          </a:p>
        </p:txBody>
      </p:sp>
      <p:pic>
        <p:nvPicPr>
          <p:cNvPr id="404" name="Google Shape;404;p59"/>
          <p:cNvPicPr preferRelativeResize="0"/>
          <p:nvPr/>
        </p:nvPicPr>
        <p:blipFill>
          <a:blip r:embed="rId3">
            <a:alphaModFix/>
          </a:blip>
          <a:stretch>
            <a:fillRect/>
          </a:stretch>
        </p:blipFill>
        <p:spPr>
          <a:xfrm>
            <a:off x="8388750" y="647750"/>
            <a:ext cx="7312974" cy="7480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Muchas más </a:t>
            </a:r>
            <a:r>
              <a:rPr i="1" lang="en-US"/>
              <a:t>Rules of Thumb</a:t>
            </a:r>
            <a:endParaRPr i="1"/>
          </a:p>
        </p:txBody>
      </p:sp>
      <p:sp>
        <p:nvSpPr>
          <p:cNvPr id="410" name="Google Shape;410;p60"/>
          <p:cNvSpPr txBox="1"/>
          <p:nvPr>
            <p:ph idx="1" type="body"/>
          </p:nvPr>
        </p:nvSpPr>
        <p:spPr>
          <a:xfrm>
            <a:off x="554125" y="1877200"/>
            <a:ext cx="15147600" cy="6245700"/>
          </a:xfrm>
          <a:prstGeom prst="rect">
            <a:avLst/>
          </a:prstGeom>
        </p:spPr>
        <p:txBody>
          <a:bodyPr anchorCtr="0" anchor="t" bIns="162525" lIns="162525" spcFirstLastPara="1" rIns="162525" wrap="square" tIns="162525">
            <a:noAutofit/>
          </a:bodyPr>
          <a:lstStyle/>
          <a:p>
            <a:pPr indent="-419100" lvl="0" marL="457200" rtl="0" algn="just">
              <a:lnSpc>
                <a:spcPct val="200000"/>
              </a:lnSpc>
              <a:spcBef>
                <a:spcPts val="1000"/>
              </a:spcBef>
              <a:spcAft>
                <a:spcPts val="0"/>
              </a:spcAft>
              <a:buSzPts val="3000"/>
              <a:buChar char="●"/>
            </a:pPr>
            <a:r>
              <a:rPr lang="en-US" sz="3000"/>
              <a:t>Primero el </a:t>
            </a:r>
            <a:r>
              <a:rPr b="1" lang="en-US" sz="3000">
                <a:solidFill>
                  <a:schemeClr val="accent1"/>
                </a:solidFill>
              </a:rPr>
              <a:t>fondo</a:t>
            </a:r>
            <a:r>
              <a:rPr lang="en-US" sz="3000"/>
              <a:t>, luego la forma. </a:t>
            </a:r>
            <a:endParaRPr sz="3000"/>
          </a:p>
          <a:p>
            <a:pPr indent="-419100" lvl="0" marL="457200" rtl="0" algn="just">
              <a:lnSpc>
                <a:spcPct val="200000"/>
              </a:lnSpc>
              <a:spcBef>
                <a:spcPts val="1000"/>
              </a:spcBef>
              <a:spcAft>
                <a:spcPts val="0"/>
              </a:spcAft>
              <a:buSzPts val="3000"/>
              <a:buChar char="●"/>
            </a:pPr>
            <a:r>
              <a:rPr lang="en-US" sz="3000"/>
              <a:t>Elección de colores a prueba de </a:t>
            </a:r>
            <a:r>
              <a:rPr b="1" lang="en-US" sz="3000">
                <a:solidFill>
                  <a:schemeClr val="accent1"/>
                </a:solidFill>
              </a:rPr>
              <a:t>daltónicos</a:t>
            </a:r>
            <a:r>
              <a:rPr lang="en-US" sz="3000"/>
              <a:t>.</a:t>
            </a:r>
            <a:endParaRPr sz="3000"/>
          </a:p>
          <a:p>
            <a:pPr indent="-419100" lvl="0" marL="457200" rtl="0" algn="just">
              <a:lnSpc>
                <a:spcPct val="200000"/>
              </a:lnSpc>
              <a:spcBef>
                <a:spcPts val="1000"/>
              </a:spcBef>
              <a:spcAft>
                <a:spcPts val="0"/>
              </a:spcAft>
              <a:buSzPts val="3000"/>
              <a:buChar char="●"/>
            </a:pPr>
            <a:r>
              <a:rPr lang="en-US" sz="3000"/>
              <a:t>Elección de </a:t>
            </a:r>
            <a:r>
              <a:rPr b="1" lang="en-US" sz="3000">
                <a:solidFill>
                  <a:schemeClr val="accent1"/>
                </a:solidFill>
              </a:rPr>
              <a:t>tipografía</a:t>
            </a:r>
            <a:r>
              <a:rPr lang="en-US" sz="3000"/>
              <a:t>.</a:t>
            </a:r>
            <a:endParaRPr sz="3000"/>
          </a:p>
          <a:p>
            <a:pPr indent="-419100" lvl="0" marL="457200" rtl="0" algn="just">
              <a:lnSpc>
                <a:spcPct val="200000"/>
              </a:lnSpc>
              <a:spcBef>
                <a:spcPts val="1000"/>
              </a:spcBef>
              <a:spcAft>
                <a:spcPts val="1000"/>
              </a:spcAft>
              <a:buSzPts val="3000"/>
              <a:buChar char="●"/>
            </a:pPr>
            <a:r>
              <a:rPr lang="en-US" sz="3000"/>
              <a:t>Gráficos </a:t>
            </a:r>
            <a:r>
              <a:rPr b="1" lang="en-US" sz="3000">
                <a:solidFill>
                  <a:schemeClr val="accent1"/>
                </a:solidFill>
              </a:rPr>
              <a:t>auto-explicativos</a:t>
            </a:r>
            <a:r>
              <a:rPr lang="en-US" sz="3000"/>
              <a:t> (mensajes claros, sin muchas abreviaciones. Siempre anotar ejes, leyendas, título).</a:t>
            </a:r>
            <a:endParaRPr sz="3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idx="1" type="body"/>
          </p:nvPr>
        </p:nvSpPr>
        <p:spPr>
          <a:xfrm>
            <a:off x="554133" y="2251244"/>
            <a:ext cx="15147600" cy="5871600"/>
          </a:xfrm>
          <a:prstGeom prst="rect">
            <a:avLst/>
          </a:prstGeom>
        </p:spPr>
        <p:txBody>
          <a:bodyPr anchorCtr="0" anchor="t" bIns="162525" lIns="162525" spcFirstLastPara="1" rIns="162525" wrap="square" tIns="162525">
            <a:noAutofit/>
          </a:bodyPr>
          <a:lstStyle/>
          <a:p>
            <a:pPr indent="-431800" lvl="0" marL="457200" rtl="0" algn="l">
              <a:spcBef>
                <a:spcPts val="0"/>
              </a:spcBef>
              <a:spcAft>
                <a:spcPts val="0"/>
              </a:spcAft>
              <a:buSzPts val="3200"/>
              <a:buChar char="●"/>
            </a:pPr>
            <a:r>
              <a:rPr lang="en-US"/>
              <a:t>“</a:t>
            </a:r>
            <a:r>
              <a:rPr i="1" lang="en-US"/>
              <a:t>The Visual Display of Quantitative Information</a:t>
            </a:r>
            <a:r>
              <a:rPr lang="en-US"/>
              <a:t>” — Edward Tufte</a:t>
            </a:r>
            <a:endParaRPr/>
          </a:p>
          <a:p>
            <a:pPr indent="0" lvl="0" marL="0" rtl="0" algn="l">
              <a:spcBef>
                <a:spcPts val="2800"/>
              </a:spcBef>
              <a:spcAft>
                <a:spcPts val="0"/>
              </a:spcAft>
              <a:buNone/>
            </a:pPr>
            <a:r>
              <a:rPr lang="en-US"/>
              <a:t>● “</a:t>
            </a:r>
            <a:r>
              <a:rPr i="1" lang="en-US"/>
              <a:t>Visualization, Analysis and Design</a:t>
            </a:r>
            <a:r>
              <a:rPr lang="en-US"/>
              <a:t>” — Tamara Munzner</a:t>
            </a:r>
            <a:endParaRPr/>
          </a:p>
          <a:p>
            <a:pPr indent="0" lvl="0" marL="0" rtl="0" algn="l">
              <a:spcBef>
                <a:spcPts val="2800"/>
              </a:spcBef>
              <a:spcAft>
                <a:spcPts val="0"/>
              </a:spcAft>
              <a:buNone/>
            </a:pPr>
            <a:r>
              <a:rPr lang="en-US"/>
              <a:t>● </a:t>
            </a:r>
            <a:r>
              <a:rPr lang="en-US" u="sng">
                <a:solidFill>
                  <a:schemeClr val="hlink"/>
                </a:solidFill>
                <a:hlinkClick r:id="rId3"/>
              </a:rPr>
              <a:t>WTFViz</a:t>
            </a:r>
            <a:endParaRPr/>
          </a:p>
          <a:p>
            <a:pPr indent="0" lvl="0" marL="0" rtl="0" algn="l">
              <a:spcBef>
                <a:spcPts val="2800"/>
              </a:spcBef>
              <a:spcAft>
                <a:spcPts val="2800"/>
              </a:spcAft>
              <a:buNone/>
            </a:pPr>
            <a:r>
              <a:rPr lang="en-US"/>
              <a:t>● </a:t>
            </a:r>
            <a:r>
              <a:rPr i="1" lang="en-US" u="sng">
                <a:solidFill>
                  <a:schemeClr val="hlink"/>
                </a:solidFill>
                <a:hlinkClick r:id="rId4"/>
              </a:rPr>
              <a:t>Calling Bullshit: in the age of big data</a:t>
            </a:r>
            <a:endParaRPr i="1"/>
          </a:p>
        </p:txBody>
      </p:sp>
      <p:sp>
        <p:nvSpPr>
          <p:cNvPr id="416" name="Google Shape;416;p61"/>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6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Otras referencias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Why</a:t>
            </a:r>
            <a:endParaRPr i="1"/>
          </a:p>
        </p:txBody>
      </p:sp>
      <p:sp>
        <p:nvSpPr>
          <p:cNvPr id="97" name="Google Shape;97;p17"/>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98" name="Google Shape;98;p17"/>
          <p:cNvPicPr preferRelativeResize="0"/>
          <p:nvPr/>
        </p:nvPicPr>
        <p:blipFill>
          <a:blip r:embed="rId3">
            <a:alphaModFix/>
          </a:blip>
          <a:stretch>
            <a:fillRect/>
          </a:stretch>
        </p:blipFill>
        <p:spPr>
          <a:xfrm>
            <a:off x="4521525" y="222650"/>
            <a:ext cx="10540624" cy="85208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idx="1" type="body"/>
          </p:nvPr>
        </p:nvSpPr>
        <p:spPr>
          <a:xfrm>
            <a:off x="554125" y="1257603"/>
            <a:ext cx="15147600" cy="85140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Char char="●"/>
            </a:pPr>
            <a:r>
              <a:rPr lang="en-US" sz="3000"/>
              <a:t>Teoría del color</a:t>
            </a:r>
            <a:endParaRPr sz="3000"/>
          </a:p>
          <a:p>
            <a:pPr indent="-419100" lvl="0" marL="457200" rtl="0" algn="l">
              <a:lnSpc>
                <a:spcPct val="150000"/>
              </a:lnSpc>
              <a:spcBef>
                <a:spcPts val="1000"/>
              </a:spcBef>
              <a:spcAft>
                <a:spcPts val="0"/>
              </a:spcAft>
              <a:buSzPts val="3000"/>
              <a:buChar char="●"/>
            </a:pPr>
            <a:r>
              <a:rPr lang="en-US" sz="3000"/>
              <a:t>Guías de diseño:</a:t>
            </a:r>
            <a:endParaRPr sz="3000"/>
          </a:p>
          <a:p>
            <a:pPr indent="-419100" lvl="1" marL="914400" rtl="0" algn="l">
              <a:lnSpc>
                <a:spcPct val="150000"/>
              </a:lnSpc>
              <a:spcBef>
                <a:spcPts val="1000"/>
              </a:spcBef>
              <a:spcAft>
                <a:spcPts val="0"/>
              </a:spcAft>
              <a:buSzPts val="3000"/>
              <a:buChar char="○"/>
            </a:pPr>
            <a:r>
              <a:rPr i="1" lang="en-US" sz="3000"/>
              <a:t>Rules of thumbs</a:t>
            </a:r>
            <a:endParaRPr i="1" sz="3000"/>
          </a:p>
          <a:p>
            <a:pPr indent="-419100" lvl="1" marL="914400" rtl="0" algn="l">
              <a:lnSpc>
                <a:spcPct val="150000"/>
              </a:lnSpc>
              <a:spcBef>
                <a:spcPts val="1000"/>
              </a:spcBef>
              <a:spcAft>
                <a:spcPts val="0"/>
              </a:spcAft>
              <a:buSzPts val="3000"/>
              <a:buChar char="○"/>
            </a:pPr>
            <a:r>
              <a:rPr lang="en-US" sz="3000"/>
              <a:t>Ley de simplicidad</a:t>
            </a:r>
            <a:endParaRPr sz="3000"/>
          </a:p>
          <a:p>
            <a:pPr indent="-419100" lvl="0" marL="457200" rtl="0" algn="l">
              <a:lnSpc>
                <a:spcPct val="150000"/>
              </a:lnSpc>
              <a:spcBef>
                <a:spcPts val="1000"/>
              </a:spcBef>
              <a:spcAft>
                <a:spcPts val="0"/>
              </a:spcAft>
              <a:buSzPts val="3000"/>
              <a:buChar char="●"/>
            </a:pPr>
            <a:r>
              <a:rPr lang="en-US" sz="3000"/>
              <a:t>Aplicar </a:t>
            </a:r>
            <a:r>
              <a:rPr i="1" lang="en-US" sz="3000"/>
              <a:t>framework</a:t>
            </a:r>
            <a:r>
              <a:rPr lang="en-US" sz="3000"/>
              <a:t> completo</a:t>
            </a:r>
            <a:endParaRPr sz="3000"/>
          </a:p>
        </p:txBody>
      </p:sp>
      <p:sp>
        <p:nvSpPr>
          <p:cNvPr id="423" name="Google Shape;423;p6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Contenidos</a:t>
            </a:r>
            <a:endParaRPr/>
          </a:p>
        </p:txBody>
      </p:sp>
      <p:sp>
        <p:nvSpPr>
          <p:cNvPr id="424" name="Google Shape;424;p6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ph idx="1" type="body"/>
          </p:nvPr>
        </p:nvSpPr>
        <p:spPr>
          <a:xfrm>
            <a:off x="554125" y="1257600"/>
            <a:ext cx="9190500" cy="75801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John Maeda </a:t>
            </a:r>
            <a:endParaRPr/>
          </a:p>
          <a:p>
            <a:pPr indent="-419100" lvl="0" marL="457200" rtl="0" algn="l">
              <a:spcBef>
                <a:spcPts val="2800"/>
              </a:spcBef>
              <a:spcAft>
                <a:spcPts val="0"/>
              </a:spcAft>
              <a:buSzPts val="3000"/>
              <a:buChar char="●"/>
            </a:pPr>
            <a:r>
              <a:rPr lang="en-US" sz="3000"/>
              <a:t>Ingeniero informático del MIT (Instituto Tecnológico de Massachusetts) y doctorado en Bellas Artes en la ciudad japonesa de Tsukuba.</a:t>
            </a:r>
            <a:br>
              <a:rPr lang="en-US" sz="3000"/>
            </a:br>
            <a:endParaRPr sz="3000"/>
          </a:p>
          <a:p>
            <a:pPr indent="-419100" lvl="0" marL="457200" rtl="0" algn="l">
              <a:spcBef>
                <a:spcPts val="0"/>
              </a:spcBef>
              <a:spcAft>
                <a:spcPts val="0"/>
              </a:spcAft>
              <a:buSzPts val="3000"/>
              <a:buChar char="●"/>
            </a:pPr>
            <a:r>
              <a:rPr lang="en-US" sz="3000"/>
              <a:t>Es un defensor a ultranza de eso que tanto bueno le hace al diseño: la </a:t>
            </a:r>
            <a:r>
              <a:rPr b="1" lang="en-US" sz="3000">
                <a:solidFill>
                  <a:schemeClr val="accent1"/>
                </a:solidFill>
              </a:rPr>
              <a:t>simplicidad</a:t>
            </a:r>
            <a:r>
              <a:rPr lang="en-US" sz="3000"/>
              <a:t>. </a:t>
            </a:r>
            <a:br>
              <a:rPr lang="en-US" sz="3000"/>
            </a:br>
            <a:endParaRPr sz="3000"/>
          </a:p>
          <a:p>
            <a:pPr indent="-419100" lvl="0" marL="457200" rtl="0" algn="l">
              <a:spcBef>
                <a:spcPts val="0"/>
              </a:spcBef>
              <a:spcAft>
                <a:spcPts val="0"/>
              </a:spcAft>
              <a:buSzPts val="3000"/>
              <a:buChar char="●"/>
            </a:pPr>
            <a:r>
              <a:rPr lang="en-US" sz="3000"/>
              <a:t>Su obra más importante es el libro llamado Las leyes de la simplicidad.</a:t>
            </a:r>
            <a:br>
              <a:rPr lang="en-US" sz="3000"/>
            </a:br>
            <a:endParaRPr sz="3000"/>
          </a:p>
          <a:p>
            <a:pPr indent="-419100" lvl="0" marL="457200" rtl="0" algn="l">
              <a:spcBef>
                <a:spcPts val="0"/>
              </a:spcBef>
              <a:spcAft>
                <a:spcPts val="0"/>
              </a:spcAft>
              <a:buSzPts val="3000"/>
              <a:buChar char="●"/>
            </a:pPr>
            <a:r>
              <a:rPr lang="en-US" sz="3000"/>
              <a:t>Su aplicación a visualización</a:t>
            </a:r>
            <a:r>
              <a:rPr b="1" lang="en-US" sz="3000">
                <a:solidFill>
                  <a:schemeClr val="accent1"/>
                </a:solidFill>
              </a:rPr>
              <a:t> se relaciona mucho con las </a:t>
            </a:r>
            <a:r>
              <a:rPr b="1" i="1" lang="en-US" sz="3000">
                <a:solidFill>
                  <a:schemeClr val="accent1"/>
                </a:solidFill>
              </a:rPr>
              <a:t>rules of thumbs</a:t>
            </a:r>
            <a:r>
              <a:rPr lang="en-US" sz="3000"/>
              <a:t>.</a:t>
            </a:r>
            <a:endParaRPr sz="3000"/>
          </a:p>
        </p:txBody>
      </p:sp>
      <p:sp>
        <p:nvSpPr>
          <p:cNvPr id="430" name="Google Shape;430;p63"/>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6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pic>
        <p:nvPicPr>
          <p:cNvPr id="432" name="Google Shape;432;p63"/>
          <p:cNvPicPr preferRelativeResize="0"/>
          <p:nvPr/>
        </p:nvPicPr>
        <p:blipFill>
          <a:blip r:embed="rId3">
            <a:alphaModFix/>
          </a:blip>
          <a:stretch>
            <a:fillRect/>
          </a:stretch>
        </p:blipFill>
        <p:spPr>
          <a:xfrm>
            <a:off x="9963100" y="415863"/>
            <a:ext cx="5801599" cy="3480975"/>
          </a:xfrm>
          <a:prstGeom prst="rect">
            <a:avLst/>
          </a:prstGeom>
          <a:noFill/>
          <a:ln>
            <a:noFill/>
          </a:ln>
        </p:spPr>
      </p:pic>
      <p:pic>
        <p:nvPicPr>
          <p:cNvPr id="433" name="Google Shape;433;p63"/>
          <p:cNvPicPr preferRelativeResize="0"/>
          <p:nvPr/>
        </p:nvPicPr>
        <p:blipFill>
          <a:blip r:embed="rId4">
            <a:alphaModFix/>
          </a:blip>
          <a:stretch>
            <a:fillRect/>
          </a:stretch>
        </p:blipFill>
        <p:spPr>
          <a:xfrm>
            <a:off x="11403600" y="4267629"/>
            <a:ext cx="2920600" cy="443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idx="1" type="body"/>
          </p:nvPr>
        </p:nvSpPr>
        <p:spPr>
          <a:xfrm>
            <a:off x="554125" y="1257600"/>
            <a:ext cx="11060400" cy="737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lang="en-US"/>
              <a:t>Ley 1</a:t>
            </a:r>
            <a:r>
              <a:rPr lang="en-US"/>
              <a:t> (reducir) - La manera más sencilla de alcanzar la simplicidad es mediante la reducción razonada.</a:t>
            </a:r>
            <a:endParaRPr/>
          </a:p>
          <a:p>
            <a:pPr indent="0" lvl="0" marL="0" rtl="0" algn="l">
              <a:spcBef>
                <a:spcPts val="2800"/>
              </a:spcBef>
              <a:spcAft>
                <a:spcPts val="0"/>
              </a:spcAft>
              <a:buNone/>
            </a:pPr>
            <a:br>
              <a:rPr lang="en-US"/>
            </a:br>
            <a:r>
              <a:rPr b="1" lang="en-US"/>
              <a:t>Ley 2</a:t>
            </a:r>
            <a:r>
              <a:rPr lang="en-US"/>
              <a:t> (organizar) - La organización permite que un sistema complejo parezca más sencillo</a:t>
            </a:r>
            <a:endParaRPr/>
          </a:p>
          <a:p>
            <a:pPr indent="0" lvl="0" marL="0" rtl="0" algn="l">
              <a:spcBef>
                <a:spcPts val="2800"/>
              </a:spcBef>
              <a:spcAft>
                <a:spcPts val="0"/>
              </a:spcAft>
              <a:buNone/>
            </a:pPr>
            <a:br>
              <a:rPr lang="en-US"/>
            </a:br>
            <a:r>
              <a:rPr b="1" lang="en-US"/>
              <a:t>Ley 3</a:t>
            </a:r>
            <a:r>
              <a:rPr lang="en-US"/>
              <a:t> (tiempo) - El ahorro de tiempo simplifica las cosas</a:t>
            </a:r>
            <a:endParaRPr/>
          </a:p>
          <a:p>
            <a:pPr indent="0" lvl="0" marL="0" rtl="0" algn="l">
              <a:spcBef>
                <a:spcPts val="2800"/>
              </a:spcBef>
              <a:spcAft>
                <a:spcPts val="2800"/>
              </a:spcAft>
              <a:buNone/>
            </a:pPr>
            <a:br>
              <a:rPr lang="en-US"/>
            </a:br>
            <a:r>
              <a:rPr b="1" lang="en-US"/>
              <a:t>Ley 4</a:t>
            </a:r>
            <a:r>
              <a:rPr lang="en-US"/>
              <a:t> (aprender) - El conocimiento lo simplifica todo.</a:t>
            </a:r>
            <a:endParaRPr/>
          </a:p>
        </p:txBody>
      </p:sp>
      <p:sp>
        <p:nvSpPr>
          <p:cNvPr id="439" name="Google Shape;439;p64"/>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6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pic>
        <p:nvPicPr>
          <p:cNvPr id="441" name="Google Shape;441;p64"/>
          <p:cNvPicPr preferRelativeResize="0"/>
          <p:nvPr/>
        </p:nvPicPr>
        <p:blipFill>
          <a:blip r:embed="rId3">
            <a:alphaModFix/>
          </a:blip>
          <a:stretch>
            <a:fillRect/>
          </a:stretch>
        </p:blipFill>
        <p:spPr>
          <a:xfrm>
            <a:off x="11712050" y="1257594"/>
            <a:ext cx="3458295" cy="1710005"/>
          </a:xfrm>
          <a:prstGeom prst="rect">
            <a:avLst/>
          </a:prstGeom>
          <a:noFill/>
          <a:ln>
            <a:noFill/>
          </a:ln>
        </p:spPr>
      </p:pic>
      <p:pic>
        <p:nvPicPr>
          <p:cNvPr id="442" name="Google Shape;442;p64"/>
          <p:cNvPicPr preferRelativeResize="0"/>
          <p:nvPr/>
        </p:nvPicPr>
        <p:blipFill>
          <a:blip r:embed="rId4">
            <a:alphaModFix/>
          </a:blip>
          <a:stretch>
            <a:fillRect/>
          </a:stretch>
        </p:blipFill>
        <p:spPr>
          <a:xfrm>
            <a:off x="11731213" y="3092700"/>
            <a:ext cx="3419981" cy="1710000"/>
          </a:xfrm>
          <a:prstGeom prst="rect">
            <a:avLst/>
          </a:prstGeom>
          <a:noFill/>
          <a:ln>
            <a:noFill/>
          </a:ln>
        </p:spPr>
      </p:pic>
      <p:pic>
        <p:nvPicPr>
          <p:cNvPr id="443" name="Google Shape;443;p64"/>
          <p:cNvPicPr preferRelativeResize="0"/>
          <p:nvPr/>
        </p:nvPicPr>
        <p:blipFill>
          <a:blip r:embed="rId5">
            <a:alphaModFix/>
          </a:blip>
          <a:stretch>
            <a:fillRect/>
          </a:stretch>
        </p:blipFill>
        <p:spPr>
          <a:xfrm>
            <a:off x="11731225" y="4955100"/>
            <a:ext cx="3384276" cy="1670238"/>
          </a:xfrm>
          <a:prstGeom prst="rect">
            <a:avLst/>
          </a:prstGeom>
          <a:noFill/>
          <a:ln>
            <a:noFill/>
          </a:ln>
        </p:spPr>
      </p:pic>
      <p:pic>
        <p:nvPicPr>
          <p:cNvPr id="444" name="Google Shape;444;p64"/>
          <p:cNvPicPr preferRelativeResize="0"/>
          <p:nvPr/>
        </p:nvPicPr>
        <p:blipFill>
          <a:blip r:embed="rId6">
            <a:alphaModFix/>
          </a:blip>
          <a:stretch>
            <a:fillRect/>
          </a:stretch>
        </p:blipFill>
        <p:spPr>
          <a:xfrm>
            <a:off x="11731225" y="6777754"/>
            <a:ext cx="3384275" cy="211982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5"/>
          <p:cNvSpPr txBox="1"/>
          <p:nvPr>
            <p:ph idx="1" type="body"/>
          </p:nvPr>
        </p:nvSpPr>
        <p:spPr>
          <a:xfrm>
            <a:off x="554125" y="1257600"/>
            <a:ext cx="11060400" cy="73752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lang="en-US"/>
              <a:t>Ley 5</a:t>
            </a:r>
            <a:r>
              <a:rPr lang="en-US"/>
              <a:t> (diferencias) - La simplicidad y la complejidad se necesitan entre sí.</a:t>
            </a:r>
            <a:endParaRPr/>
          </a:p>
          <a:p>
            <a:pPr indent="0" lvl="0" marL="0" rtl="0" algn="l">
              <a:spcBef>
                <a:spcPts val="2800"/>
              </a:spcBef>
              <a:spcAft>
                <a:spcPts val="0"/>
              </a:spcAft>
              <a:buNone/>
            </a:pPr>
            <a:br>
              <a:rPr b="1" lang="en-US"/>
            </a:br>
            <a:r>
              <a:rPr b="1" lang="en-US"/>
              <a:t>L</a:t>
            </a:r>
            <a:r>
              <a:rPr b="1" lang="en-US"/>
              <a:t>ey 6</a:t>
            </a:r>
            <a:r>
              <a:rPr lang="en-US"/>
              <a:t> (contexto) - Lo que se encuentra en el límite de la simplicidad también es relevante.</a:t>
            </a:r>
            <a:endParaRPr/>
          </a:p>
          <a:p>
            <a:pPr indent="0" lvl="0" marL="0" rtl="0" algn="l">
              <a:spcBef>
                <a:spcPts val="2800"/>
              </a:spcBef>
              <a:spcAft>
                <a:spcPts val="0"/>
              </a:spcAft>
              <a:buNone/>
            </a:pPr>
            <a:br>
              <a:rPr lang="en-US"/>
            </a:br>
            <a:r>
              <a:rPr b="1" lang="en-US"/>
              <a:t>Ley 7</a:t>
            </a:r>
            <a:r>
              <a:rPr lang="en-US"/>
              <a:t> (emociones) - Es preferible que haya más emociones a que haya menos.</a:t>
            </a:r>
            <a:endParaRPr/>
          </a:p>
          <a:p>
            <a:pPr indent="0" lvl="0" marL="0" rtl="0" algn="l">
              <a:spcBef>
                <a:spcPts val="2800"/>
              </a:spcBef>
              <a:spcAft>
                <a:spcPts val="2800"/>
              </a:spcAft>
              <a:buNone/>
            </a:pPr>
            <a:br>
              <a:rPr lang="en-US"/>
            </a:br>
            <a:r>
              <a:rPr b="1" lang="en-US"/>
              <a:t>Ley 8</a:t>
            </a:r>
            <a:r>
              <a:rPr lang="en-US"/>
              <a:t> (confianza) - Confiamos en la simplicidad.</a:t>
            </a:r>
            <a:endParaRPr/>
          </a:p>
        </p:txBody>
      </p:sp>
      <p:sp>
        <p:nvSpPr>
          <p:cNvPr id="450" name="Google Shape;450;p65"/>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p65"/>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pic>
        <p:nvPicPr>
          <p:cNvPr id="452" name="Google Shape;452;p65"/>
          <p:cNvPicPr preferRelativeResize="0"/>
          <p:nvPr/>
        </p:nvPicPr>
        <p:blipFill>
          <a:blip r:embed="rId3">
            <a:alphaModFix/>
          </a:blip>
          <a:stretch>
            <a:fillRect/>
          </a:stretch>
        </p:blipFill>
        <p:spPr>
          <a:xfrm>
            <a:off x="11734363" y="1243944"/>
            <a:ext cx="3413678" cy="1710006"/>
          </a:xfrm>
          <a:prstGeom prst="rect">
            <a:avLst/>
          </a:prstGeom>
          <a:noFill/>
          <a:ln>
            <a:noFill/>
          </a:ln>
        </p:spPr>
      </p:pic>
      <p:pic>
        <p:nvPicPr>
          <p:cNvPr id="453" name="Google Shape;453;p65"/>
          <p:cNvPicPr preferRelativeResize="0"/>
          <p:nvPr/>
        </p:nvPicPr>
        <p:blipFill>
          <a:blip r:embed="rId4">
            <a:alphaModFix/>
          </a:blip>
          <a:stretch>
            <a:fillRect/>
          </a:stretch>
        </p:blipFill>
        <p:spPr>
          <a:xfrm>
            <a:off x="11766925" y="3106350"/>
            <a:ext cx="3437340" cy="1696350"/>
          </a:xfrm>
          <a:prstGeom prst="rect">
            <a:avLst/>
          </a:prstGeom>
          <a:noFill/>
          <a:ln>
            <a:noFill/>
          </a:ln>
        </p:spPr>
      </p:pic>
      <p:pic>
        <p:nvPicPr>
          <p:cNvPr id="454" name="Google Shape;454;p65"/>
          <p:cNvPicPr preferRelativeResize="0"/>
          <p:nvPr/>
        </p:nvPicPr>
        <p:blipFill>
          <a:blip r:embed="rId5">
            <a:alphaModFix/>
          </a:blip>
          <a:stretch>
            <a:fillRect/>
          </a:stretch>
        </p:blipFill>
        <p:spPr>
          <a:xfrm>
            <a:off x="11766921" y="4955100"/>
            <a:ext cx="3437350" cy="1696354"/>
          </a:xfrm>
          <a:prstGeom prst="rect">
            <a:avLst/>
          </a:prstGeom>
          <a:noFill/>
          <a:ln>
            <a:noFill/>
          </a:ln>
        </p:spPr>
      </p:pic>
      <p:pic>
        <p:nvPicPr>
          <p:cNvPr id="455" name="Google Shape;455;p65"/>
          <p:cNvPicPr preferRelativeResize="0"/>
          <p:nvPr/>
        </p:nvPicPr>
        <p:blipFill>
          <a:blip r:embed="rId6">
            <a:alphaModFix/>
          </a:blip>
          <a:stretch>
            <a:fillRect/>
          </a:stretch>
        </p:blipFill>
        <p:spPr>
          <a:xfrm>
            <a:off x="11766925" y="6803846"/>
            <a:ext cx="3437351" cy="168661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idx="1" type="body"/>
          </p:nvPr>
        </p:nvSpPr>
        <p:spPr>
          <a:xfrm>
            <a:off x="554133" y="1257594"/>
            <a:ext cx="15147600" cy="5871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b="1" lang="en-US"/>
              <a:t>Ley 9</a:t>
            </a:r>
            <a:r>
              <a:rPr lang="en-US"/>
              <a:t> (fracaso) - Algunas cosas nunca pueden ser simples.</a:t>
            </a:r>
            <a:endParaRPr/>
          </a:p>
          <a:p>
            <a:pPr indent="0" lvl="0" marL="0" rtl="0" algn="l">
              <a:spcBef>
                <a:spcPts val="2800"/>
              </a:spcBef>
              <a:spcAft>
                <a:spcPts val="0"/>
              </a:spcAft>
              <a:buNone/>
            </a:pPr>
            <a:br>
              <a:rPr b="1" lang="en-US"/>
            </a:br>
            <a:r>
              <a:rPr b="1" lang="en-US"/>
              <a:t>Ley 10</a:t>
            </a:r>
            <a:r>
              <a:rPr lang="en-US"/>
              <a:t> (resumen) - La simplicidad se trata de restar lo obvio y agregar lo significativo.</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Lectura recomendada (y fuente de casi todas las imágenes): </a:t>
            </a:r>
            <a:endParaRPr/>
          </a:p>
          <a:p>
            <a:pPr indent="-431800" lvl="0" marL="457200" rtl="0" algn="l">
              <a:spcBef>
                <a:spcPts val="2800"/>
              </a:spcBef>
              <a:spcAft>
                <a:spcPts val="0"/>
              </a:spcAft>
              <a:buSzPts val="3200"/>
              <a:buChar char="●"/>
            </a:pPr>
            <a:r>
              <a:rPr lang="en-US" u="sng">
                <a:solidFill>
                  <a:schemeClr val="hlink"/>
                </a:solidFill>
                <a:latin typeface="Arial"/>
                <a:ea typeface="Arial"/>
                <a:cs typeface="Arial"/>
                <a:sym typeface="Arial"/>
                <a:hlinkClick r:id="rId3"/>
              </a:rPr>
              <a:t>https://www.sleepydays.es/2015/11/leyes-simplicidad-john-maeda.html</a:t>
            </a:r>
            <a:br>
              <a:rPr lang="en-US">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431800" lvl="0" marL="457200" rtl="0" algn="l">
              <a:spcBef>
                <a:spcPts val="0"/>
              </a:spcBef>
              <a:spcAft>
                <a:spcPts val="0"/>
              </a:spcAft>
              <a:buClr>
                <a:srgbClr val="000000"/>
              </a:buClr>
              <a:buSzPts val="3200"/>
              <a:buFont typeface="Arial"/>
              <a:buChar char="●"/>
            </a:pPr>
            <a:r>
              <a:rPr lang="en-US" u="sng">
                <a:solidFill>
                  <a:schemeClr val="hlink"/>
                </a:solidFill>
                <a:latin typeface="Arial"/>
                <a:ea typeface="Arial"/>
                <a:cs typeface="Arial"/>
                <a:sym typeface="Arial"/>
                <a:hlinkClick r:id="rId4"/>
              </a:rPr>
              <a:t>https://www.sleepydays.es/2015/11/las-8-leyes-de-la-simplicidad-de-john-maeda-aplicadas-a-la-infografia-parte-2.html</a:t>
            </a:r>
            <a:endParaRPr>
              <a:solidFill>
                <a:srgbClr val="000000"/>
              </a:solidFill>
              <a:latin typeface="Arial"/>
              <a:ea typeface="Arial"/>
              <a:cs typeface="Arial"/>
              <a:sym typeface="Arial"/>
            </a:endParaRPr>
          </a:p>
        </p:txBody>
      </p:sp>
      <p:sp>
        <p:nvSpPr>
          <p:cNvPr id="461" name="Google Shape;461;p66"/>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66"/>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idx="1" type="body"/>
          </p:nvPr>
        </p:nvSpPr>
        <p:spPr>
          <a:xfrm>
            <a:off x="554125" y="1257600"/>
            <a:ext cx="7621200" cy="74571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Casos en que aplica la simplicidad</a:t>
            </a:r>
            <a:endParaRPr/>
          </a:p>
          <a:p>
            <a:pPr indent="-431800" lvl="0" marL="457200" rtl="0" algn="l">
              <a:spcBef>
                <a:spcPts val="2800"/>
              </a:spcBef>
              <a:spcAft>
                <a:spcPts val="0"/>
              </a:spcAft>
              <a:buSzPts val="3200"/>
              <a:buChar char="●"/>
            </a:pPr>
            <a:r>
              <a:rPr lang="en-US"/>
              <a:t>No hacer reportes que tratan de responder a todo.</a:t>
            </a:r>
            <a:br>
              <a:rPr lang="en-US"/>
            </a:br>
            <a:endParaRPr/>
          </a:p>
          <a:p>
            <a:pPr indent="-431800" lvl="0" marL="457200" rtl="0" algn="l">
              <a:spcBef>
                <a:spcPts val="0"/>
              </a:spcBef>
              <a:spcAft>
                <a:spcPts val="0"/>
              </a:spcAft>
              <a:buSzPts val="3200"/>
              <a:buChar char="●"/>
            </a:pPr>
            <a:r>
              <a:rPr lang="en-US"/>
              <a:t>Retirar todo lo innecesario. Focalizado en los datos.</a:t>
            </a:r>
            <a:br>
              <a:rPr lang="en-US"/>
            </a:br>
            <a:endParaRPr/>
          </a:p>
          <a:p>
            <a:pPr indent="-431800" lvl="0" marL="457200" rtl="0" algn="l">
              <a:spcBef>
                <a:spcPts val="0"/>
              </a:spcBef>
              <a:spcAft>
                <a:spcPts val="0"/>
              </a:spcAft>
              <a:buSzPts val="3200"/>
              <a:buChar char="●"/>
            </a:pPr>
            <a:r>
              <a:rPr lang="en-US"/>
              <a:t>No comunicar muchos datos en un gráfico.</a:t>
            </a:r>
            <a:br>
              <a:rPr lang="en-US"/>
            </a:br>
            <a:endParaRPr/>
          </a:p>
          <a:p>
            <a:pPr indent="-431800" lvl="0" marL="457200" rtl="0" algn="l">
              <a:spcBef>
                <a:spcPts val="0"/>
              </a:spcBef>
              <a:spcAft>
                <a:spcPts val="0"/>
              </a:spcAft>
              <a:buSzPts val="3200"/>
              <a:buChar char="●"/>
            </a:pPr>
            <a:r>
              <a:rPr lang="en-US"/>
              <a:t>Dar a conocer antes las interacciones posibles.</a:t>
            </a:r>
            <a:endParaRPr/>
          </a:p>
        </p:txBody>
      </p:sp>
      <p:sp>
        <p:nvSpPr>
          <p:cNvPr id="468" name="Google Shape;468;p67"/>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67"/>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pic>
        <p:nvPicPr>
          <p:cNvPr id="470" name="Google Shape;470;p67"/>
          <p:cNvPicPr preferRelativeResize="0"/>
          <p:nvPr/>
        </p:nvPicPr>
        <p:blipFill>
          <a:blip r:embed="rId3">
            <a:alphaModFix/>
          </a:blip>
          <a:stretch>
            <a:fillRect/>
          </a:stretch>
        </p:blipFill>
        <p:spPr>
          <a:xfrm>
            <a:off x="8294800" y="673031"/>
            <a:ext cx="7775876" cy="3427733"/>
          </a:xfrm>
          <a:prstGeom prst="rect">
            <a:avLst/>
          </a:prstGeom>
          <a:noFill/>
          <a:ln>
            <a:noFill/>
          </a:ln>
        </p:spPr>
      </p:pic>
      <p:pic>
        <p:nvPicPr>
          <p:cNvPr id="471" name="Google Shape;471;p67"/>
          <p:cNvPicPr preferRelativeResize="0"/>
          <p:nvPr/>
        </p:nvPicPr>
        <p:blipFill>
          <a:blip r:embed="rId4">
            <a:alphaModFix/>
          </a:blip>
          <a:stretch>
            <a:fillRect/>
          </a:stretch>
        </p:blipFill>
        <p:spPr>
          <a:xfrm>
            <a:off x="8327725" y="4471527"/>
            <a:ext cx="7710026" cy="374670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8"/>
          <p:cNvSpPr txBox="1"/>
          <p:nvPr>
            <p:ph idx="1" type="body"/>
          </p:nvPr>
        </p:nvSpPr>
        <p:spPr>
          <a:xfrm>
            <a:off x="554125" y="1257600"/>
            <a:ext cx="7621200" cy="5871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Casos en que aplica la simplicidad</a:t>
            </a:r>
            <a:endParaRPr/>
          </a:p>
          <a:p>
            <a:pPr indent="-431800" lvl="0" marL="457200" rtl="0" algn="l">
              <a:spcBef>
                <a:spcPts val="2800"/>
              </a:spcBef>
              <a:spcAft>
                <a:spcPts val="0"/>
              </a:spcAft>
              <a:buSzPts val="3200"/>
              <a:buChar char="●"/>
            </a:pPr>
            <a:r>
              <a:rPr lang="en-US"/>
              <a:t>Llamar la atención del usuario en las zonas adecuadas.</a:t>
            </a:r>
            <a:br>
              <a:rPr lang="en-US"/>
            </a:br>
            <a:endParaRPr/>
          </a:p>
          <a:p>
            <a:pPr indent="-431800" lvl="0" marL="457200" rtl="0" algn="l">
              <a:spcBef>
                <a:spcPts val="0"/>
              </a:spcBef>
              <a:spcAft>
                <a:spcPts val="0"/>
              </a:spcAft>
              <a:buSzPts val="3200"/>
              <a:buChar char="●"/>
            </a:pPr>
            <a:r>
              <a:rPr lang="en-US"/>
              <a:t>Usar el color y tipografía para comunicar jerarquía en el contenido.</a:t>
            </a:r>
            <a:br>
              <a:rPr lang="en-US"/>
            </a:br>
            <a:endParaRPr/>
          </a:p>
          <a:p>
            <a:pPr indent="-431800" lvl="0" marL="457200" rtl="0" algn="l">
              <a:spcBef>
                <a:spcPts val="0"/>
              </a:spcBef>
              <a:spcAft>
                <a:spcPts val="0"/>
              </a:spcAft>
              <a:buSzPts val="3200"/>
              <a:buChar char="●"/>
            </a:pPr>
            <a:r>
              <a:rPr lang="en-US"/>
              <a:t>Agrupar.</a:t>
            </a:r>
            <a:br>
              <a:rPr lang="en-US"/>
            </a:br>
            <a:endParaRPr/>
          </a:p>
          <a:p>
            <a:pPr indent="-431800" lvl="0" marL="457200" rtl="0" algn="l">
              <a:spcBef>
                <a:spcPts val="0"/>
              </a:spcBef>
              <a:spcAft>
                <a:spcPts val="0"/>
              </a:spcAft>
              <a:buSzPts val="3200"/>
              <a:buChar char="●"/>
            </a:pPr>
            <a:r>
              <a:rPr lang="en-US"/>
              <a:t>Pre-calcular los resultados.</a:t>
            </a:r>
            <a:endParaRPr/>
          </a:p>
        </p:txBody>
      </p:sp>
      <p:sp>
        <p:nvSpPr>
          <p:cNvPr id="477" name="Google Shape;477;p68"/>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6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Ley de simplicidad</a:t>
            </a:r>
            <a:endParaRPr/>
          </a:p>
        </p:txBody>
      </p:sp>
      <p:pic>
        <p:nvPicPr>
          <p:cNvPr id="479" name="Google Shape;479;p68"/>
          <p:cNvPicPr preferRelativeResize="0"/>
          <p:nvPr/>
        </p:nvPicPr>
        <p:blipFill>
          <a:blip r:embed="rId3">
            <a:alphaModFix/>
          </a:blip>
          <a:stretch>
            <a:fillRect/>
          </a:stretch>
        </p:blipFill>
        <p:spPr>
          <a:xfrm>
            <a:off x="9938175" y="236248"/>
            <a:ext cx="3906240" cy="3818600"/>
          </a:xfrm>
          <a:prstGeom prst="rect">
            <a:avLst/>
          </a:prstGeom>
          <a:noFill/>
          <a:ln>
            <a:noFill/>
          </a:ln>
        </p:spPr>
      </p:pic>
      <p:pic>
        <p:nvPicPr>
          <p:cNvPr id="480" name="Google Shape;480;p68"/>
          <p:cNvPicPr preferRelativeResize="0"/>
          <p:nvPr/>
        </p:nvPicPr>
        <p:blipFill>
          <a:blip r:embed="rId4">
            <a:alphaModFix/>
          </a:blip>
          <a:stretch>
            <a:fillRect/>
          </a:stretch>
        </p:blipFill>
        <p:spPr>
          <a:xfrm>
            <a:off x="7761901" y="4164049"/>
            <a:ext cx="3994824" cy="3906050"/>
          </a:xfrm>
          <a:prstGeom prst="rect">
            <a:avLst/>
          </a:prstGeom>
          <a:noFill/>
          <a:ln>
            <a:noFill/>
          </a:ln>
        </p:spPr>
      </p:pic>
      <p:pic>
        <p:nvPicPr>
          <p:cNvPr id="481" name="Google Shape;481;p68"/>
          <p:cNvPicPr preferRelativeResize="0"/>
          <p:nvPr/>
        </p:nvPicPr>
        <p:blipFill>
          <a:blip r:embed="rId5">
            <a:alphaModFix/>
          </a:blip>
          <a:stretch>
            <a:fillRect/>
          </a:stretch>
        </p:blipFill>
        <p:spPr>
          <a:xfrm>
            <a:off x="11909125" y="4164041"/>
            <a:ext cx="4128625" cy="390605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idx="1" type="body"/>
          </p:nvPr>
        </p:nvSpPr>
        <p:spPr>
          <a:xfrm>
            <a:off x="554125" y="1257603"/>
            <a:ext cx="15147600" cy="85140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Char char="●"/>
            </a:pPr>
            <a:r>
              <a:rPr lang="en-US" sz="3000"/>
              <a:t>Teoría del color</a:t>
            </a:r>
            <a:endParaRPr sz="3000"/>
          </a:p>
          <a:p>
            <a:pPr indent="-419100" lvl="0" marL="457200" rtl="0" algn="l">
              <a:lnSpc>
                <a:spcPct val="150000"/>
              </a:lnSpc>
              <a:spcBef>
                <a:spcPts val="1000"/>
              </a:spcBef>
              <a:spcAft>
                <a:spcPts val="0"/>
              </a:spcAft>
              <a:buSzPts val="3000"/>
              <a:buChar char="●"/>
            </a:pPr>
            <a:r>
              <a:rPr lang="en-US" sz="3000"/>
              <a:t>Guías de diseño:</a:t>
            </a:r>
            <a:endParaRPr sz="3000"/>
          </a:p>
          <a:p>
            <a:pPr indent="-419100" lvl="1" marL="914400" rtl="0" algn="l">
              <a:lnSpc>
                <a:spcPct val="150000"/>
              </a:lnSpc>
              <a:spcBef>
                <a:spcPts val="1000"/>
              </a:spcBef>
              <a:spcAft>
                <a:spcPts val="0"/>
              </a:spcAft>
              <a:buSzPts val="3000"/>
              <a:buChar char="○"/>
            </a:pPr>
            <a:r>
              <a:rPr i="1" lang="en-US" sz="3000"/>
              <a:t>Rules of thumbs</a:t>
            </a:r>
            <a:endParaRPr i="1" sz="3000"/>
          </a:p>
          <a:p>
            <a:pPr indent="-419100" lvl="1" marL="914400" rtl="0" algn="l">
              <a:lnSpc>
                <a:spcPct val="150000"/>
              </a:lnSpc>
              <a:spcBef>
                <a:spcPts val="1000"/>
              </a:spcBef>
              <a:spcAft>
                <a:spcPts val="0"/>
              </a:spcAft>
              <a:buSzPts val="3000"/>
              <a:buChar char="○"/>
            </a:pPr>
            <a:r>
              <a:rPr lang="en-US" sz="3000"/>
              <a:t>Ley de simplicidad</a:t>
            </a:r>
            <a:endParaRPr sz="3000"/>
          </a:p>
          <a:p>
            <a:pPr indent="-419100" lvl="0" marL="457200" rtl="0" algn="l">
              <a:lnSpc>
                <a:spcPct val="150000"/>
              </a:lnSpc>
              <a:spcBef>
                <a:spcPts val="1000"/>
              </a:spcBef>
              <a:spcAft>
                <a:spcPts val="0"/>
              </a:spcAft>
              <a:buSzPts val="3000"/>
              <a:buChar char="●"/>
            </a:pPr>
            <a:r>
              <a:rPr lang="en-US" sz="3000"/>
              <a:t>Aplicar </a:t>
            </a:r>
            <a:r>
              <a:rPr i="1" lang="en-US" sz="3000"/>
              <a:t>framework</a:t>
            </a:r>
            <a:r>
              <a:rPr lang="en-US" sz="3000"/>
              <a:t> completo</a:t>
            </a:r>
            <a:endParaRPr sz="3000"/>
          </a:p>
        </p:txBody>
      </p:sp>
      <p:sp>
        <p:nvSpPr>
          <p:cNvPr id="487" name="Google Shape;487;p69"/>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Contenidos</a:t>
            </a:r>
            <a:endParaRPr/>
          </a:p>
        </p:txBody>
      </p:sp>
      <p:sp>
        <p:nvSpPr>
          <p:cNvPr id="488" name="Google Shape;488;p69"/>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ph idx="1" type="body"/>
          </p:nvPr>
        </p:nvSpPr>
        <p:spPr>
          <a:xfrm>
            <a:off x="554125" y="1257601"/>
            <a:ext cx="15147600" cy="6865200"/>
          </a:xfrm>
          <a:prstGeom prst="rect">
            <a:avLst/>
          </a:prstGeom>
        </p:spPr>
        <p:txBody>
          <a:bodyPr anchorCtr="0" anchor="t" bIns="162525" lIns="162525" spcFirstLastPara="1" rIns="162525" wrap="square" tIns="162525">
            <a:noAutofit/>
          </a:bodyPr>
          <a:lstStyle/>
          <a:p>
            <a:pPr indent="-431800" lvl="0" marL="457200" rtl="0" algn="l">
              <a:spcBef>
                <a:spcPts val="0"/>
              </a:spcBef>
              <a:spcAft>
                <a:spcPts val="0"/>
              </a:spcAft>
              <a:buSzPts val="3200"/>
              <a:buChar char="●"/>
            </a:pPr>
            <a:r>
              <a:rPr lang="en-US"/>
              <a:t>Uno de los usos del framework es la descripción de un gráfico mediante sus 3 ejes: ¿</a:t>
            </a:r>
            <a:r>
              <a:rPr lang="en-US"/>
              <a:t>qué</a:t>
            </a:r>
            <a:r>
              <a:rPr lang="en-US"/>
              <a:t> datos utiliza? ¿por qué ocupan este gráfico? ¿cómo está diseñado?</a:t>
            </a:r>
            <a:endParaRPr/>
          </a:p>
        </p:txBody>
      </p:sp>
      <p:sp>
        <p:nvSpPr>
          <p:cNvPr id="494" name="Google Shape;494;p70"/>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495" name="Google Shape;495;p7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Uso del </a:t>
            </a:r>
            <a:r>
              <a:rPr i="1" lang="en-US"/>
              <a:t>framework</a:t>
            </a:r>
            <a:r>
              <a:rPr lang="en-US"/>
              <a:t> de Tamara Munzner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Gráfico de dispersión (</a:t>
            </a:r>
            <a:r>
              <a:rPr i="1" lang="en-US"/>
              <a:t>scatterplot</a:t>
            </a:r>
            <a:r>
              <a:rPr lang="en-US"/>
              <a:t>)</a:t>
            </a:r>
            <a:endParaRPr/>
          </a:p>
        </p:txBody>
      </p:sp>
      <p:sp>
        <p:nvSpPr>
          <p:cNvPr id="501" name="Google Shape;501;p71"/>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02" name="Google Shape;502;p71"/>
          <p:cNvPicPr preferRelativeResize="0"/>
          <p:nvPr/>
        </p:nvPicPr>
        <p:blipFill>
          <a:blip r:embed="rId3">
            <a:alphaModFix/>
          </a:blip>
          <a:stretch>
            <a:fillRect/>
          </a:stretch>
        </p:blipFill>
        <p:spPr>
          <a:xfrm>
            <a:off x="2436303" y="4473275"/>
            <a:ext cx="11751899" cy="4225400"/>
          </a:xfrm>
          <a:prstGeom prst="rect">
            <a:avLst/>
          </a:prstGeom>
          <a:noFill/>
          <a:ln>
            <a:noFill/>
          </a:ln>
        </p:spPr>
      </p:pic>
      <p:pic>
        <p:nvPicPr>
          <p:cNvPr id="503" name="Google Shape;503;p71"/>
          <p:cNvPicPr preferRelativeResize="0"/>
          <p:nvPr/>
        </p:nvPicPr>
        <p:blipFill>
          <a:blip r:embed="rId4">
            <a:alphaModFix/>
          </a:blip>
          <a:stretch>
            <a:fillRect/>
          </a:stretch>
        </p:blipFill>
        <p:spPr>
          <a:xfrm>
            <a:off x="3947825" y="1257601"/>
            <a:ext cx="8194300" cy="329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i="1" lang="en-US"/>
              <a:t>How</a:t>
            </a:r>
            <a:endParaRPr i="1"/>
          </a:p>
        </p:txBody>
      </p:sp>
      <p:sp>
        <p:nvSpPr>
          <p:cNvPr id="104" name="Google Shape;104;p18"/>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05" name="Google Shape;105;p18"/>
          <p:cNvPicPr preferRelativeResize="0"/>
          <p:nvPr/>
        </p:nvPicPr>
        <p:blipFill>
          <a:blip r:embed="rId3">
            <a:alphaModFix/>
          </a:blip>
          <a:stretch>
            <a:fillRect/>
          </a:stretch>
        </p:blipFill>
        <p:spPr>
          <a:xfrm>
            <a:off x="5982850" y="154397"/>
            <a:ext cx="9567850" cy="8695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Gráfico de punto y de línea</a:t>
            </a:r>
            <a:endParaRPr/>
          </a:p>
        </p:txBody>
      </p:sp>
      <p:sp>
        <p:nvSpPr>
          <p:cNvPr id="509" name="Google Shape;509;p7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10" name="Google Shape;510;p72"/>
          <p:cNvPicPr preferRelativeResize="0"/>
          <p:nvPr/>
        </p:nvPicPr>
        <p:blipFill>
          <a:blip r:embed="rId3">
            <a:alphaModFix/>
          </a:blip>
          <a:stretch>
            <a:fillRect/>
          </a:stretch>
        </p:blipFill>
        <p:spPr>
          <a:xfrm>
            <a:off x="5956300" y="1986799"/>
            <a:ext cx="9549200" cy="6019485"/>
          </a:xfrm>
          <a:prstGeom prst="rect">
            <a:avLst/>
          </a:prstGeom>
          <a:noFill/>
          <a:ln>
            <a:noFill/>
          </a:ln>
        </p:spPr>
      </p:pic>
      <p:pic>
        <p:nvPicPr>
          <p:cNvPr id="511" name="Google Shape;511;p72"/>
          <p:cNvPicPr preferRelativeResize="0"/>
          <p:nvPr/>
        </p:nvPicPr>
        <p:blipFill rotWithShape="1">
          <a:blip r:embed="rId4">
            <a:alphaModFix/>
          </a:blip>
          <a:srcRect b="0" l="0" r="50049" t="0"/>
          <a:stretch/>
        </p:blipFill>
        <p:spPr>
          <a:xfrm>
            <a:off x="705750" y="1658775"/>
            <a:ext cx="3910776" cy="3124200"/>
          </a:xfrm>
          <a:prstGeom prst="rect">
            <a:avLst/>
          </a:prstGeom>
          <a:noFill/>
          <a:ln>
            <a:noFill/>
          </a:ln>
        </p:spPr>
      </p:pic>
      <p:pic>
        <p:nvPicPr>
          <p:cNvPr id="512" name="Google Shape;512;p72"/>
          <p:cNvPicPr preferRelativeResize="0"/>
          <p:nvPr/>
        </p:nvPicPr>
        <p:blipFill rotWithShape="1">
          <a:blip r:embed="rId4">
            <a:alphaModFix/>
          </a:blip>
          <a:srcRect b="0" l="50049" r="0" t="0"/>
          <a:stretch/>
        </p:blipFill>
        <p:spPr>
          <a:xfrm>
            <a:off x="970750" y="4803150"/>
            <a:ext cx="3910776" cy="3124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3"/>
          <p:cNvSpPr txBox="1"/>
          <p:nvPr>
            <p:ph type="title"/>
          </p:nvPr>
        </p:nvSpPr>
        <p:spPr>
          <a:xfrm>
            <a:off x="554208"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Mapa de calor (</a:t>
            </a:r>
            <a:r>
              <a:rPr i="1" lang="en-US"/>
              <a:t>heatmap</a:t>
            </a:r>
            <a:r>
              <a:rPr lang="en-US"/>
              <a:t>)</a:t>
            </a:r>
            <a:endParaRPr/>
          </a:p>
        </p:txBody>
      </p:sp>
      <p:sp>
        <p:nvSpPr>
          <p:cNvPr id="518" name="Google Shape;518;p73"/>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19" name="Google Shape;519;p73"/>
          <p:cNvPicPr preferRelativeResize="0"/>
          <p:nvPr/>
        </p:nvPicPr>
        <p:blipFill>
          <a:blip r:embed="rId3">
            <a:alphaModFix/>
          </a:blip>
          <a:stretch>
            <a:fillRect/>
          </a:stretch>
        </p:blipFill>
        <p:spPr>
          <a:xfrm>
            <a:off x="347263" y="1787213"/>
            <a:ext cx="6772275" cy="4981575"/>
          </a:xfrm>
          <a:prstGeom prst="rect">
            <a:avLst/>
          </a:prstGeom>
          <a:noFill/>
          <a:ln>
            <a:noFill/>
          </a:ln>
        </p:spPr>
      </p:pic>
      <p:pic>
        <p:nvPicPr>
          <p:cNvPr id="520" name="Google Shape;520;p73"/>
          <p:cNvPicPr preferRelativeResize="0"/>
          <p:nvPr/>
        </p:nvPicPr>
        <p:blipFill>
          <a:blip r:embed="rId4">
            <a:alphaModFix/>
          </a:blip>
          <a:stretch>
            <a:fillRect/>
          </a:stretch>
        </p:blipFill>
        <p:spPr>
          <a:xfrm>
            <a:off x="7357325" y="2764481"/>
            <a:ext cx="8680425" cy="3027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4"/>
          <p:cNvSpPr txBox="1"/>
          <p:nvPr>
            <p:ph idx="1" type="body"/>
          </p:nvPr>
        </p:nvSpPr>
        <p:spPr>
          <a:xfrm>
            <a:off x="554125" y="1257601"/>
            <a:ext cx="15147600" cy="6865200"/>
          </a:xfrm>
          <a:prstGeom prst="rect">
            <a:avLst/>
          </a:prstGeom>
        </p:spPr>
        <p:txBody>
          <a:bodyPr anchorCtr="0" anchor="t" bIns="162525" lIns="162525" spcFirstLastPara="1" rIns="162525" wrap="square" tIns="162525">
            <a:noAutofit/>
          </a:bodyPr>
          <a:lstStyle/>
          <a:p>
            <a:pPr indent="-431800" lvl="0" marL="457200" rtl="0" algn="l">
              <a:spcBef>
                <a:spcPts val="0"/>
              </a:spcBef>
              <a:spcAft>
                <a:spcPts val="0"/>
              </a:spcAft>
              <a:buSzPts val="3200"/>
              <a:buChar char="●"/>
            </a:pPr>
            <a:r>
              <a:rPr lang="en-US"/>
              <a:t>Uno de los usos del framework es la descripción de un gráfico mediante sus 3 ejes: ¿qué datos utiliza? ¿por qué ocupan este gráfico? ¿cómo está diseñado?</a:t>
            </a:r>
            <a:br>
              <a:rPr lang="en-US"/>
            </a:br>
            <a:endParaRPr/>
          </a:p>
          <a:p>
            <a:pPr indent="-431800" lvl="0" marL="457200" rtl="0" algn="l">
              <a:spcBef>
                <a:spcPts val="0"/>
              </a:spcBef>
              <a:spcAft>
                <a:spcPts val="0"/>
              </a:spcAft>
              <a:buSzPts val="3200"/>
              <a:buChar char="●"/>
            </a:pPr>
            <a:r>
              <a:rPr lang="en-US"/>
              <a:t>Otro uso que se da, es para comparar 2 visualizaciones de una forma más estructurada</a:t>
            </a:r>
            <a:endParaRPr/>
          </a:p>
        </p:txBody>
      </p:sp>
      <p:sp>
        <p:nvSpPr>
          <p:cNvPr id="526" name="Google Shape;526;p74"/>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527" name="Google Shape;527;p74"/>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Uso del </a:t>
            </a:r>
            <a:r>
              <a:rPr i="1" lang="en-US"/>
              <a:t>framework</a:t>
            </a:r>
            <a:r>
              <a:rPr lang="en-US"/>
              <a:t> de Tamara Munzner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5"/>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a:t>
            </a:r>
            <a:r>
              <a:rPr lang="en-US"/>
              <a:t>jerárquicos</a:t>
            </a:r>
            <a:r>
              <a:rPr lang="en-US"/>
              <a:t> (árboles)</a:t>
            </a:r>
            <a:endParaRPr/>
          </a:p>
        </p:txBody>
      </p:sp>
      <p:sp>
        <p:nvSpPr>
          <p:cNvPr id="533" name="Google Shape;533;p75"/>
          <p:cNvSpPr txBox="1"/>
          <p:nvPr>
            <p:ph idx="1" type="body"/>
          </p:nvPr>
        </p:nvSpPr>
        <p:spPr>
          <a:xfrm>
            <a:off x="554125" y="7423245"/>
            <a:ext cx="15147600" cy="699600"/>
          </a:xfrm>
          <a:prstGeom prst="rect">
            <a:avLst/>
          </a:prstGeom>
        </p:spPr>
        <p:txBody>
          <a:bodyPr anchorCtr="0" anchor="t" bIns="162525" lIns="162525" spcFirstLastPara="1" rIns="162525" wrap="square" tIns="162525">
            <a:noAutofit/>
          </a:bodyPr>
          <a:lstStyle/>
          <a:p>
            <a:pPr indent="0" lvl="0" marL="0" rtl="0" algn="l">
              <a:spcBef>
                <a:spcPts val="0"/>
              </a:spcBef>
              <a:spcAft>
                <a:spcPts val="2800"/>
              </a:spcAft>
              <a:buNone/>
            </a:pPr>
            <a:r>
              <a:rPr lang="en-US" sz="3100" u="sng">
                <a:solidFill>
                  <a:schemeClr val="hlink"/>
                </a:solidFill>
                <a:latin typeface="Arial"/>
                <a:ea typeface="Arial"/>
                <a:cs typeface="Arial"/>
                <a:sym typeface="Arial"/>
                <a:hlinkClick r:id="rId3"/>
              </a:rPr>
              <a:t>http://www.cs.umd.edu/hcil/spacetree/</a:t>
            </a:r>
            <a:r>
              <a:rPr lang="en-US" sz="3100">
                <a:solidFill>
                  <a:srgbClr val="000000"/>
                </a:solidFill>
                <a:latin typeface="Arial"/>
                <a:ea typeface="Arial"/>
                <a:cs typeface="Arial"/>
                <a:sym typeface="Arial"/>
              </a:rPr>
              <a:t>             </a:t>
            </a:r>
            <a:r>
              <a:rPr lang="en-US" sz="3100" u="sng">
                <a:solidFill>
                  <a:schemeClr val="hlink"/>
                </a:solidFill>
                <a:latin typeface="Arial"/>
                <a:ea typeface="Arial"/>
                <a:cs typeface="Arial"/>
                <a:sym typeface="Arial"/>
                <a:hlinkClick r:id="rId4"/>
              </a:rPr>
              <a:t>https://www.cs.ubc.ca/~tmm/papers/tj/</a:t>
            </a:r>
            <a:r>
              <a:rPr lang="en-US" sz="3100">
                <a:solidFill>
                  <a:srgbClr val="000000"/>
                </a:solidFill>
                <a:latin typeface="Arial"/>
                <a:ea typeface="Arial"/>
                <a:cs typeface="Arial"/>
                <a:sym typeface="Arial"/>
              </a:rPr>
              <a:t>                      </a:t>
            </a:r>
            <a:endParaRPr/>
          </a:p>
        </p:txBody>
      </p:sp>
      <p:sp>
        <p:nvSpPr>
          <p:cNvPr id="534" name="Google Shape;534;p75"/>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35" name="Google Shape;535;p75"/>
          <p:cNvPicPr preferRelativeResize="0"/>
          <p:nvPr/>
        </p:nvPicPr>
        <p:blipFill>
          <a:blip r:embed="rId5">
            <a:alphaModFix/>
          </a:blip>
          <a:stretch>
            <a:fillRect/>
          </a:stretch>
        </p:blipFill>
        <p:spPr>
          <a:xfrm>
            <a:off x="554125" y="2237556"/>
            <a:ext cx="6934200" cy="5000625"/>
          </a:xfrm>
          <a:prstGeom prst="rect">
            <a:avLst/>
          </a:prstGeom>
          <a:noFill/>
          <a:ln>
            <a:noFill/>
          </a:ln>
        </p:spPr>
      </p:pic>
      <p:pic>
        <p:nvPicPr>
          <p:cNvPr id="536" name="Google Shape;536;p75"/>
          <p:cNvPicPr preferRelativeResize="0"/>
          <p:nvPr/>
        </p:nvPicPr>
        <p:blipFill>
          <a:blip r:embed="rId6">
            <a:alphaModFix/>
          </a:blip>
          <a:stretch>
            <a:fillRect/>
          </a:stretch>
        </p:blipFill>
        <p:spPr>
          <a:xfrm>
            <a:off x="9715175" y="2168481"/>
            <a:ext cx="4617204" cy="50696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6"/>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a:t>
            </a:r>
            <a:r>
              <a:rPr lang="en-US"/>
              <a:t>jerárquicos</a:t>
            </a:r>
            <a:r>
              <a:rPr lang="en-US"/>
              <a:t> (árboles)</a:t>
            </a:r>
            <a:endParaRPr/>
          </a:p>
        </p:txBody>
      </p:sp>
      <p:sp>
        <p:nvSpPr>
          <p:cNvPr id="542" name="Google Shape;542;p76"/>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43" name="Google Shape;543;p76"/>
          <p:cNvPicPr preferRelativeResize="0"/>
          <p:nvPr/>
        </p:nvPicPr>
        <p:blipFill>
          <a:blip r:embed="rId3">
            <a:alphaModFix/>
          </a:blip>
          <a:stretch>
            <a:fillRect/>
          </a:stretch>
        </p:blipFill>
        <p:spPr>
          <a:xfrm>
            <a:off x="554125" y="2237556"/>
            <a:ext cx="6934200" cy="5000625"/>
          </a:xfrm>
          <a:prstGeom prst="rect">
            <a:avLst/>
          </a:prstGeom>
          <a:noFill/>
          <a:ln>
            <a:noFill/>
          </a:ln>
        </p:spPr>
      </p:pic>
      <p:pic>
        <p:nvPicPr>
          <p:cNvPr id="544" name="Google Shape;544;p76"/>
          <p:cNvPicPr preferRelativeResize="0"/>
          <p:nvPr/>
        </p:nvPicPr>
        <p:blipFill rotWithShape="1">
          <a:blip r:embed="rId4">
            <a:alphaModFix/>
          </a:blip>
          <a:srcRect b="5327" l="34810" r="0" t="2980"/>
          <a:stretch/>
        </p:blipFill>
        <p:spPr>
          <a:xfrm>
            <a:off x="8411350" y="1290300"/>
            <a:ext cx="7109450" cy="7500199"/>
          </a:xfrm>
          <a:prstGeom prst="rect">
            <a:avLst/>
          </a:prstGeom>
          <a:noFill/>
          <a:ln>
            <a:noFill/>
          </a:ln>
        </p:spPr>
      </p:pic>
      <p:sp>
        <p:nvSpPr>
          <p:cNvPr id="545" name="Google Shape;545;p76"/>
          <p:cNvSpPr/>
          <p:nvPr/>
        </p:nvSpPr>
        <p:spPr>
          <a:xfrm>
            <a:off x="10582525" y="5573100"/>
            <a:ext cx="750300" cy="875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a:t>
            </a:r>
            <a:r>
              <a:rPr lang="en-US"/>
              <a:t>jerárquicos</a:t>
            </a:r>
            <a:r>
              <a:rPr lang="en-US"/>
              <a:t> (árboles)</a:t>
            </a:r>
            <a:endParaRPr/>
          </a:p>
        </p:txBody>
      </p:sp>
      <p:sp>
        <p:nvSpPr>
          <p:cNvPr id="551" name="Google Shape;551;p77"/>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52" name="Google Shape;552;p77"/>
          <p:cNvPicPr preferRelativeResize="0"/>
          <p:nvPr/>
        </p:nvPicPr>
        <p:blipFill>
          <a:blip r:embed="rId3">
            <a:alphaModFix/>
          </a:blip>
          <a:stretch>
            <a:fillRect/>
          </a:stretch>
        </p:blipFill>
        <p:spPr>
          <a:xfrm>
            <a:off x="7488325" y="1465173"/>
            <a:ext cx="8442775" cy="6825001"/>
          </a:xfrm>
          <a:prstGeom prst="rect">
            <a:avLst/>
          </a:prstGeom>
          <a:noFill/>
          <a:ln>
            <a:noFill/>
          </a:ln>
        </p:spPr>
      </p:pic>
      <p:pic>
        <p:nvPicPr>
          <p:cNvPr id="553" name="Google Shape;553;p77"/>
          <p:cNvPicPr preferRelativeResize="0"/>
          <p:nvPr/>
        </p:nvPicPr>
        <p:blipFill>
          <a:blip r:embed="rId4">
            <a:alphaModFix/>
          </a:blip>
          <a:stretch>
            <a:fillRect/>
          </a:stretch>
        </p:blipFill>
        <p:spPr>
          <a:xfrm>
            <a:off x="554125" y="2237556"/>
            <a:ext cx="6934200" cy="5000625"/>
          </a:xfrm>
          <a:prstGeom prst="rect">
            <a:avLst/>
          </a:prstGeom>
          <a:noFill/>
          <a:ln>
            <a:noFill/>
          </a:ln>
        </p:spPr>
      </p:pic>
      <p:sp>
        <p:nvSpPr>
          <p:cNvPr id="554" name="Google Shape;554;p77"/>
          <p:cNvSpPr/>
          <p:nvPr/>
        </p:nvSpPr>
        <p:spPr>
          <a:xfrm>
            <a:off x="8931150" y="2843550"/>
            <a:ext cx="975600" cy="875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7"/>
          <p:cNvSpPr/>
          <p:nvPr/>
        </p:nvSpPr>
        <p:spPr>
          <a:xfrm>
            <a:off x="11955650" y="6462525"/>
            <a:ext cx="819000" cy="699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7"/>
          <p:cNvSpPr/>
          <p:nvPr/>
        </p:nvSpPr>
        <p:spPr>
          <a:xfrm>
            <a:off x="7890875" y="6751400"/>
            <a:ext cx="884700" cy="699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7"/>
          <p:cNvSpPr/>
          <p:nvPr/>
        </p:nvSpPr>
        <p:spPr>
          <a:xfrm>
            <a:off x="8671075" y="5852925"/>
            <a:ext cx="1235700" cy="378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8"/>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a:t>
            </a:r>
            <a:r>
              <a:rPr lang="en-US"/>
              <a:t>jerárquicos</a:t>
            </a:r>
            <a:r>
              <a:rPr lang="en-US"/>
              <a:t> (árboles)</a:t>
            </a:r>
            <a:endParaRPr/>
          </a:p>
        </p:txBody>
      </p:sp>
      <p:sp>
        <p:nvSpPr>
          <p:cNvPr id="563" name="Google Shape;563;p78"/>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64" name="Google Shape;564;p78"/>
          <p:cNvPicPr preferRelativeResize="0"/>
          <p:nvPr/>
        </p:nvPicPr>
        <p:blipFill>
          <a:blip r:embed="rId3">
            <a:alphaModFix/>
          </a:blip>
          <a:stretch>
            <a:fillRect/>
          </a:stretch>
        </p:blipFill>
        <p:spPr>
          <a:xfrm>
            <a:off x="7375900" y="1290350"/>
            <a:ext cx="8182774" cy="7436549"/>
          </a:xfrm>
          <a:prstGeom prst="rect">
            <a:avLst/>
          </a:prstGeom>
          <a:noFill/>
          <a:ln>
            <a:noFill/>
          </a:ln>
        </p:spPr>
      </p:pic>
      <p:pic>
        <p:nvPicPr>
          <p:cNvPr id="565" name="Google Shape;565;p78"/>
          <p:cNvPicPr preferRelativeResize="0"/>
          <p:nvPr/>
        </p:nvPicPr>
        <p:blipFill>
          <a:blip r:embed="rId4">
            <a:alphaModFix/>
          </a:blip>
          <a:stretch>
            <a:fillRect/>
          </a:stretch>
        </p:blipFill>
        <p:spPr>
          <a:xfrm>
            <a:off x="554125" y="2237556"/>
            <a:ext cx="6934200" cy="5000625"/>
          </a:xfrm>
          <a:prstGeom prst="rect">
            <a:avLst/>
          </a:prstGeom>
          <a:noFill/>
          <a:ln>
            <a:noFill/>
          </a:ln>
        </p:spPr>
      </p:pic>
      <p:sp>
        <p:nvSpPr>
          <p:cNvPr id="566" name="Google Shape;566;p78"/>
          <p:cNvSpPr/>
          <p:nvPr/>
        </p:nvSpPr>
        <p:spPr>
          <a:xfrm>
            <a:off x="10570400" y="3105500"/>
            <a:ext cx="11670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8"/>
          <p:cNvSpPr/>
          <p:nvPr/>
        </p:nvSpPr>
        <p:spPr>
          <a:xfrm>
            <a:off x="10570400" y="4019900"/>
            <a:ext cx="11670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8"/>
          <p:cNvSpPr/>
          <p:nvPr/>
        </p:nvSpPr>
        <p:spPr>
          <a:xfrm>
            <a:off x="13895150" y="3039525"/>
            <a:ext cx="16635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8"/>
          <p:cNvSpPr/>
          <p:nvPr/>
        </p:nvSpPr>
        <p:spPr>
          <a:xfrm>
            <a:off x="13895150" y="2052600"/>
            <a:ext cx="16635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jerárquicos (árboles)</a:t>
            </a:r>
            <a:endParaRPr/>
          </a:p>
        </p:txBody>
      </p:sp>
      <p:sp>
        <p:nvSpPr>
          <p:cNvPr id="575" name="Google Shape;575;p79"/>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76" name="Google Shape;576;p79"/>
          <p:cNvPicPr preferRelativeResize="0"/>
          <p:nvPr/>
        </p:nvPicPr>
        <p:blipFill>
          <a:blip r:embed="rId3">
            <a:alphaModFix/>
          </a:blip>
          <a:stretch>
            <a:fillRect/>
          </a:stretch>
        </p:blipFill>
        <p:spPr>
          <a:xfrm>
            <a:off x="7375900" y="1290350"/>
            <a:ext cx="8182774" cy="7436549"/>
          </a:xfrm>
          <a:prstGeom prst="rect">
            <a:avLst/>
          </a:prstGeom>
          <a:noFill/>
          <a:ln>
            <a:noFill/>
          </a:ln>
        </p:spPr>
      </p:pic>
      <p:sp>
        <p:nvSpPr>
          <p:cNvPr id="577" name="Google Shape;577;p79"/>
          <p:cNvSpPr/>
          <p:nvPr/>
        </p:nvSpPr>
        <p:spPr>
          <a:xfrm>
            <a:off x="8971325" y="2310200"/>
            <a:ext cx="9756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9"/>
          <p:cNvSpPr/>
          <p:nvPr/>
        </p:nvSpPr>
        <p:spPr>
          <a:xfrm>
            <a:off x="10570400" y="3105500"/>
            <a:ext cx="11670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9"/>
          <p:cNvSpPr/>
          <p:nvPr/>
        </p:nvSpPr>
        <p:spPr>
          <a:xfrm>
            <a:off x="10570400" y="4019900"/>
            <a:ext cx="11670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9"/>
          <p:cNvSpPr/>
          <p:nvPr/>
        </p:nvSpPr>
        <p:spPr>
          <a:xfrm>
            <a:off x="7653971" y="3105500"/>
            <a:ext cx="1080900" cy="795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79"/>
          <p:cNvPicPr preferRelativeResize="0"/>
          <p:nvPr/>
        </p:nvPicPr>
        <p:blipFill>
          <a:blip r:embed="rId4">
            <a:alphaModFix/>
          </a:blip>
          <a:stretch>
            <a:fillRect/>
          </a:stretch>
        </p:blipFill>
        <p:spPr>
          <a:xfrm>
            <a:off x="748575" y="2310202"/>
            <a:ext cx="5652450" cy="6206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a:t>
            </a:r>
            <a:r>
              <a:rPr lang="en-US"/>
              <a:t>jerárquicos</a:t>
            </a:r>
            <a:r>
              <a:rPr lang="en-US"/>
              <a:t> (árboles) ¿por qué ordenar?</a:t>
            </a:r>
            <a:endParaRPr/>
          </a:p>
        </p:txBody>
      </p:sp>
      <p:sp>
        <p:nvSpPr>
          <p:cNvPr id="587" name="Google Shape;587;p80"/>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88" name="Google Shape;588;p80"/>
          <p:cNvPicPr preferRelativeResize="0"/>
          <p:nvPr/>
        </p:nvPicPr>
        <p:blipFill>
          <a:blip r:embed="rId3">
            <a:alphaModFix/>
          </a:blip>
          <a:stretch>
            <a:fillRect/>
          </a:stretch>
        </p:blipFill>
        <p:spPr>
          <a:xfrm>
            <a:off x="4626799" y="2352375"/>
            <a:ext cx="7748075" cy="60466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txBox="1"/>
          <p:nvPr>
            <p:ph type="title"/>
          </p:nvPr>
        </p:nvSpPr>
        <p:spPr>
          <a:xfrm>
            <a:off x="554125" y="-4"/>
            <a:ext cx="15147600" cy="2052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Comparar 2 visualizaciones para datos jerárquicos</a:t>
            </a:r>
            <a:endParaRPr/>
          </a:p>
        </p:txBody>
      </p:sp>
      <p:sp>
        <p:nvSpPr>
          <p:cNvPr id="594" name="Google Shape;594;p81"/>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595" name="Google Shape;595;p81"/>
          <p:cNvPicPr preferRelativeResize="0"/>
          <p:nvPr/>
        </p:nvPicPr>
        <p:blipFill>
          <a:blip r:embed="rId3">
            <a:alphaModFix/>
          </a:blip>
          <a:stretch>
            <a:fillRect/>
          </a:stretch>
        </p:blipFill>
        <p:spPr>
          <a:xfrm>
            <a:off x="554125" y="3913956"/>
            <a:ext cx="6934200" cy="5000625"/>
          </a:xfrm>
          <a:prstGeom prst="rect">
            <a:avLst/>
          </a:prstGeom>
          <a:noFill/>
          <a:ln>
            <a:noFill/>
          </a:ln>
        </p:spPr>
      </p:pic>
      <p:pic>
        <p:nvPicPr>
          <p:cNvPr id="596" name="Google Shape;596;p81"/>
          <p:cNvPicPr preferRelativeResize="0"/>
          <p:nvPr/>
        </p:nvPicPr>
        <p:blipFill>
          <a:blip r:embed="rId4">
            <a:alphaModFix/>
          </a:blip>
          <a:stretch>
            <a:fillRect/>
          </a:stretch>
        </p:blipFill>
        <p:spPr>
          <a:xfrm>
            <a:off x="9715175" y="3844881"/>
            <a:ext cx="4617204" cy="5069690"/>
          </a:xfrm>
          <a:prstGeom prst="rect">
            <a:avLst/>
          </a:prstGeom>
          <a:noFill/>
          <a:ln>
            <a:noFill/>
          </a:ln>
        </p:spPr>
      </p:pic>
      <p:pic>
        <p:nvPicPr>
          <p:cNvPr id="597" name="Google Shape;597;p81"/>
          <p:cNvPicPr preferRelativeResize="0"/>
          <p:nvPr/>
        </p:nvPicPr>
        <p:blipFill>
          <a:blip r:embed="rId5">
            <a:alphaModFix/>
          </a:blip>
          <a:stretch>
            <a:fillRect/>
          </a:stretch>
        </p:blipFill>
        <p:spPr>
          <a:xfrm>
            <a:off x="11793950" y="1113171"/>
            <a:ext cx="1466850" cy="1171575"/>
          </a:xfrm>
          <a:prstGeom prst="rect">
            <a:avLst/>
          </a:prstGeom>
          <a:noFill/>
          <a:ln>
            <a:noFill/>
          </a:ln>
        </p:spPr>
      </p:pic>
      <p:pic>
        <p:nvPicPr>
          <p:cNvPr id="598" name="Google Shape;598;p81"/>
          <p:cNvPicPr preferRelativeResize="0"/>
          <p:nvPr/>
        </p:nvPicPr>
        <p:blipFill>
          <a:blip r:embed="rId6">
            <a:alphaModFix/>
          </a:blip>
          <a:stretch>
            <a:fillRect/>
          </a:stretch>
        </p:blipFill>
        <p:spPr>
          <a:xfrm>
            <a:off x="11793950" y="2410571"/>
            <a:ext cx="1590675" cy="1076325"/>
          </a:xfrm>
          <a:prstGeom prst="rect">
            <a:avLst/>
          </a:prstGeom>
          <a:noFill/>
          <a:ln>
            <a:noFill/>
          </a:ln>
        </p:spPr>
      </p:pic>
      <p:pic>
        <p:nvPicPr>
          <p:cNvPr id="599" name="Google Shape;599;p81"/>
          <p:cNvPicPr preferRelativeResize="0"/>
          <p:nvPr/>
        </p:nvPicPr>
        <p:blipFill>
          <a:blip r:embed="rId7">
            <a:alphaModFix/>
          </a:blip>
          <a:stretch>
            <a:fillRect/>
          </a:stretch>
        </p:blipFill>
        <p:spPr>
          <a:xfrm>
            <a:off x="9510475" y="1113171"/>
            <a:ext cx="1876425" cy="2562225"/>
          </a:xfrm>
          <a:prstGeom prst="rect">
            <a:avLst/>
          </a:prstGeom>
          <a:noFill/>
          <a:ln>
            <a:noFill/>
          </a:ln>
        </p:spPr>
      </p:pic>
      <p:pic>
        <p:nvPicPr>
          <p:cNvPr id="600" name="Google Shape;600;p81"/>
          <p:cNvPicPr preferRelativeResize="0"/>
          <p:nvPr/>
        </p:nvPicPr>
        <p:blipFill>
          <a:blip r:embed="rId7">
            <a:alphaModFix/>
          </a:blip>
          <a:stretch>
            <a:fillRect/>
          </a:stretch>
        </p:blipFill>
        <p:spPr>
          <a:xfrm>
            <a:off x="1973525" y="1282646"/>
            <a:ext cx="1876425" cy="2562225"/>
          </a:xfrm>
          <a:prstGeom prst="rect">
            <a:avLst/>
          </a:prstGeom>
          <a:noFill/>
          <a:ln>
            <a:noFill/>
          </a:ln>
        </p:spPr>
      </p:pic>
      <p:pic>
        <p:nvPicPr>
          <p:cNvPr id="601" name="Google Shape;601;p81"/>
          <p:cNvPicPr preferRelativeResize="0"/>
          <p:nvPr/>
        </p:nvPicPr>
        <p:blipFill>
          <a:blip r:embed="rId8">
            <a:alphaModFix/>
          </a:blip>
          <a:stretch>
            <a:fillRect/>
          </a:stretch>
        </p:blipFill>
        <p:spPr>
          <a:xfrm>
            <a:off x="3849950" y="1284473"/>
            <a:ext cx="2218719" cy="256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54208" y="387595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Clase 5: Color y guías de diseño</a:t>
            </a:r>
            <a:endParaRPr/>
          </a:p>
        </p:txBody>
      </p:sp>
      <p:cxnSp>
        <p:nvCxnSpPr>
          <p:cNvPr id="111" name="Google Shape;111;p19"/>
          <p:cNvCxnSpPr/>
          <p:nvPr/>
        </p:nvCxnSpPr>
        <p:spPr>
          <a:xfrm>
            <a:off x="813400" y="4986625"/>
            <a:ext cx="9177000" cy="29700"/>
          </a:xfrm>
          <a:prstGeom prst="straightConnector1">
            <a:avLst/>
          </a:prstGeom>
          <a:noFill/>
          <a:ln cap="flat" cmpd="sng" w="76200">
            <a:solidFill>
              <a:schemeClr val="accent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12" name="Google Shape;112;p19"/>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2"/>
          <p:cNvSpPr txBox="1"/>
          <p:nvPr>
            <p:ph idx="1" type="body"/>
          </p:nvPr>
        </p:nvSpPr>
        <p:spPr>
          <a:xfrm>
            <a:off x="8956600" y="1363400"/>
            <a:ext cx="6745200" cy="74604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AutoNum type="arabicPeriod"/>
            </a:pPr>
            <a:r>
              <a:rPr lang="en-US" sz="3000"/>
              <a:t>Seleccionar aquellas solucionas/gráficos que se ajusten a mis datos (</a:t>
            </a:r>
            <a:r>
              <a:rPr i="1" lang="en-US" sz="3000"/>
              <a:t>What</a:t>
            </a:r>
            <a:r>
              <a:rPr lang="en-US" sz="3000"/>
              <a:t>).</a:t>
            </a:r>
            <a:br>
              <a:rPr lang="en-US" sz="3000"/>
            </a:br>
            <a:endParaRPr sz="3000"/>
          </a:p>
          <a:p>
            <a:pPr indent="-419100" lvl="0" marL="457200" rtl="0" algn="l">
              <a:lnSpc>
                <a:spcPct val="150000"/>
              </a:lnSpc>
              <a:spcBef>
                <a:spcPts val="0"/>
              </a:spcBef>
              <a:spcAft>
                <a:spcPts val="0"/>
              </a:spcAft>
              <a:buSzPts val="3000"/>
              <a:buAutoNum type="arabicPeriod"/>
            </a:pPr>
            <a:r>
              <a:rPr lang="en-US" sz="3000"/>
              <a:t>Identificar el </a:t>
            </a:r>
            <a:r>
              <a:rPr i="1" lang="en-US" sz="3000"/>
              <a:t>Why</a:t>
            </a:r>
            <a:r>
              <a:rPr lang="en-US" sz="3000"/>
              <a:t> y </a:t>
            </a:r>
            <a:r>
              <a:rPr i="1" lang="en-US" sz="3000"/>
              <a:t>How</a:t>
            </a:r>
            <a:r>
              <a:rPr lang="en-US" sz="3000"/>
              <a:t> de cada una.</a:t>
            </a:r>
            <a:br>
              <a:rPr lang="en-US" sz="3000"/>
            </a:br>
            <a:endParaRPr sz="3000"/>
          </a:p>
          <a:p>
            <a:pPr indent="-419100" lvl="0" marL="457200" rtl="0" algn="l">
              <a:lnSpc>
                <a:spcPct val="150000"/>
              </a:lnSpc>
              <a:spcBef>
                <a:spcPts val="0"/>
              </a:spcBef>
              <a:spcAft>
                <a:spcPts val="0"/>
              </a:spcAft>
              <a:buSzPts val="3000"/>
              <a:buAutoNum type="arabicPeriod"/>
            </a:pPr>
            <a:r>
              <a:rPr lang="en-US" sz="3000"/>
              <a:t>Seleccionar aquellas que se alinean al </a:t>
            </a:r>
            <a:r>
              <a:rPr i="1" lang="en-US" sz="3000"/>
              <a:t>Why</a:t>
            </a:r>
            <a:r>
              <a:rPr lang="en-US" sz="3000"/>
              <a:t> y aquellas cuyo </a:t>
            </a:r>
            <a:r>
              <a:rPr i="1" lang="en-US" sz="3000"/>
              <a:t>How</a:t>
            </a:r>
            <a:r>
              <a:rPr lang="en-US" sz="3000"/>
              <a:t> es factible de implementar.</a:t>
            </a:r>
            <a:endParaRPr sz="3000"/>
          </a:p>
        </p:txBody>
      </p:sp>
      <p:sp>
        <p:nvSpPr>
          <p:cNvPr id="607" name="Google Shape;607;p82"/>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¿Cómo el framework me ayudará?</a:t>
            </a:r>
            <a:endParaRPr/>
          </a:p>
        </p:txBody>
      </p:sp>
      <p:sp>
        <p:nvSpPr>
          <p:cNvPr id="608" name="Google Shape;608;p82"/>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609" name="Google Shape;609;p82"/>
          <p:cNvPicPr preferRelativeResize="0"/>
          <p:nvPr/>
        </p:nvPicPr>
        <p:blipFill rotWithShape="1">
          <a:blip r:embed="rId3">
            <a:alphaModFix/>
          </a:blip>
          <a:srcRect b="29118" l="0" r="38210" t="0"/>
          <a:stretch/>
        </p:blipFill>
        <p:spPr>
          <a:xfrm>
            <a:off x="554125" y="1759175"/>
            <a:ext cx="8402475" cy="5222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3"/>
          <p:cNvSpPr txBox="1"/>
          <p:nvPr>
            <p:ph idx="1" type="body"/>
          </p:nvPr>
        </p:nvSpPr>
        <p:spPr>
          <a:xfrm>
            <a:off x="554125" y="1257600"/>
            <a:ext cx="15147600" cy="75663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sz="3000"/>
              <a:t>Describa los siguientes gráficos con el framework de Tamara Munzner:</a:t>
            </a:r>
            <a:endParaRPr sz="3000"/>
          </a:p>
          <a:p>
            <a:pPr indent="-419100" lvl="0" marL="457200" rtl="0" algn="l">
              <a:spcBef>
                <a:spcPts val="2800"/>
              </a:spcBef>
              <a:spcAft>
                <a:spcPts val="0"/>
              </a:spcAft>
              <a:buSzPts val="3000"/>
              <a:buChar char="●"/>
            </a:pPr>
            <a:r>
              <a:rPr lang="en-US" sz="3000">
                <a:uFill>
                  <a:noFill/>
                </a:uFill>
                <a:hlinkClick r:id="rId3"/>
              </a:rPr>
              <a:t>Gráfico de Coordenadas Paralelas</a:t>
            </a:r>
            <a:r>
              <a:rPr lang="en-US" sz="3000"/>
              <a:t>:</a:t>
            </a:r>
            <a:r>
              <a:rPr lang="en-US" sz="3000">
                <a:solidFill>
                  <a:srgbClr val="000000"/>
                </a:solidFill>
              </a:rPr>
              <a:t> </a:t>
            </a:r>
            <a:r>
              <a:rPr lang="en-US" sz="2900" u="sng">
                <a:solidFill>
                  <a:schemeClr val="hlink"/>
                </a:solidFill>
                <a:hlinkClick r:id="rId4"/>
              </a:rPr>
              <a:t>https://datavizcatalogue.com/ES/metodos/grafico_de_coordenadas_paralelas.html</a:t>
            </a:r>
            <a:r>
              <a:rPr lang="en-US" sz="2900">
                <a:solidFill>
                  <a:srgbClr val="000000"/>
                </a:solidFill>
              </a:rPr>
              <a:t> </a:t>
            </a:r>
            <a:br>
              <a:rPr lang="en-US" sz="3000">
                <a:solidFill>
                  <a:srgbClr val="000000"/>
                </a:solidFill>
              </a:rPr>
            </a:br>
            <a:endParaRPr sz="3000">
              <a:solidFill>
                <a:srgbClr val="000000"/>
              </a:solidFill>
            </a:endParaRPr>
          </a:p>
          <a:p>
            <a:pPr indent="-425450" lvl="0" marL="457200" rtl="0" algn="l">
              <a:spcBef>
                <a:spcPts val="0"/>
              </a:spcBef>
              <a:spcAft>
                <a:spcPts val="0"/>
              </a:spcAft>
              <a:buClr>
                <a:srgbClr val="000000"/>
              </a:buClr>
              <a:buSzPts val="3100"/>
              <a:buChar char="●"/>
            </a:pPr>
            <a:r>
              <a:rPr lang="en-US" sz="3000"/>
              <a:t>Mapa Coroplético</a:t>
            </a:r>
            <a:r>
              <a:rPr lang="en-US" sz="3000"/>
              <a:t>: </a:t>
            </a:r>
            <a:br>
              <a:rPr lang="en-US" sz="3000"/>
            </a:br>
            <a:r>
              <a:rPr lang="en-US" sz="2900" u="sng">
                <a:solidFill>
                  <a:schemeClr val="hlink"/>
                </a:solidFill>
                <a:hlinkClick r:id="rId5"/>
              </a:rPr>
              <a:t>https://datavizcatalogue.com/ES/metodos/mapa_coropletico.html</a:t>
            </a:r>
            <a:r>
              <a:rPr lang="en-US" sz="2900"/>
              <a:t> </a:t>
            </a:r>
            <a:br>
              <a:rPr lang="en-US" sz="3100">
                <a:solidFill>
                  <a:srgbClr val="000000"/>
                </a:solidFill>
              </a:rPr>
            </a:br>
            <a:endParaRPr sz="3100">
              <a:solidFill>
                <a:srgbClr val="000000"/>
              </a:solidFill>
            </a:endParaRPr>
          </a:p>
          <a:p>
            <a:pPr indent="0" lvl="0" marL="0" rtl="0" algn="l">
              <a:spcBef>
                <a:spcPts val="2800"/>
              </a:spcBef>
              <a:spcAft>
                <a:spcPts val="0"/>
              </a:spcAft>
              <a:buNone/>
            </a:pPr>
            <a:r>
              <a:rPr lang="en-US" sz="3000"/>
              <a:t>Para definir bien el Why, piensen en las acciones que un usuario podría hacer en caso de haber usado este gráfico. </a:t>
            </a:r>
            <a:endParaRPr sz="3000"/>
          </a:p>
          <a:p>
            <a:pPr indent="0" lvl="0" marL="0" rtl="0" algn="l">
              <a:spcBef>
                <a:spcPts val="2800"/>
              </a:spcBef>
              <a:spcAft>
                <a:spcPts val="0"/>
              </a:spcAft>
              <a:buNone/>
            </a:pPr>
            <a:r>
              <a:rPr lang="en-US" sz="3000"/>
              <a:t>“Estoy usando este gráfico porque me permite TASK - TARGET de forma más facil”</a:t>
            </a:r>
            <a:endParaRPr sz="3000"/>
          </a:p>
          <a:p>
            <a:pPr indent="0" lvl="0" marL="0" rtl="0" algn="l">
              <a:spcBef>
                <a:spcPts val="2800"/>
              </a:spcBef>
              <a:spcAft>
                <a:spcPts val="2800"/>
              </a:spcAft>
              <a:buNone/>
            </a:pPr>
            <a:r>
              <a:rPr lang="en-US" sz="3000"/>
              <a:t>Tiempo: 18:30 de la otra clase, me lo envían por mail.</a:t>
            </a:r>
            <a:endParaRPr sz="3000"/>
          </a:p>
        </p:txBody>
      </p:sp>
      <p:sp>
        <p:nvSpPr>
          <p:cNvPr id="615" name="Google Shape;615;p83"/>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
        <p:nvSpPr>
          <p:cNvPr id="616" name="Google Shape;616;p83"/>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Taller no evaluado Framework Anidado</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txBox="1"/>
          <p:nvPr>
            <p:ph type="ctrTitle"/>
          </p:nvPr>
        </p:nvSpPr>
        <p:spPr>
          <a:xfrm>
            <a:off x="1785156" y="3114247"/>
            <a:ext cx="12687600" cy="1817700"/>
          </a:xfrm>
          <a:prstGeom prst="rect">
            <a:avLst/>
          </a:prstGeom>
        </p:spPr>
        <p:txBody>
          <a:bodyPr anchorCtr="0" anchor="b" bIns="162525" lIns="162525" spcFirstLastPara="1" rIns="162525" wrap="square" tIns="162525">
            <a:noAutofit/>
          </a:bodyPr>
          <a:lstStyle/>
          <a:p>
            <a:pPr indent="0" lvl="0" marL="0" rtl="0" algn="ctr">
              <a:spcBef>
                <a:spcPts val="0"/>
              </a:spcBef>
              <a:spcAft>
                <a:spcPts val="0"/>
              </a:spcAft>
              <a:buNone/>
            </a:pPr>
            <a:r>
              <a:rPr lang="en-US" sz="6900">
                <a:solidFill>
                  <a:srgbClr val="000000"/>
                </a:solidFill>
              </a:rPr>
              <a:t>Diplomado </a:t>
            </a:r>
            <a:r>
              <a:rPr i="1" lang="en-US" sz="6900">
                <a:solidFill>
                  <a:srgbClr val="000000"/>
                </a:solidFill>
              </a:rPr>
              <a:t>Big Data </a:t>
            </a:r>
            <a:r>
              <a:rPr lang="en-US" sz="6900">
                <a:solidFill>
                  <a:srgbClr val="000000"/>
                </a:solidFill>
              </a:rPr>
              <a:t>y Ciencias de datos Visualización de información</a:t>
            </a:r>
            <a:endParaRPr sz="100">
              <a:solidFill>
                <a:srgbClr val="000000"/>
              </a:solidFill>
            </a:endParaRPr>
          </a:p>
        </p:txBody>
      </p:sp>
      <p:sp>
        <p:nvSpPr>
          <p:cNvPr id="622" name="Google Shape;622;p84"/>
          <p:cNvSpPr txBox="1"/>
          <p:nvPr>
            <p:ph idx="1" type="subTitle"/>
          </p:nvPr>
        </p:nvSpPr>
        <p:spPr>
          <a:xfrm>
            <a:off x="3799511" y="5066736"/>
            <a:ext cx="8658600" cy="1409100"/>
          </a:xfrm>
          <a:prstGeom prst="rect">
            <a:avLst/>
          </a:prstGeom>
        </p:spPr>
        <p:txBody>
          <a:bodyPr anchorCtr="0" anchor="t" bIns="162525" lIns="162525" spcFirstLastPara="1" rIns="162525" wrap="square" tIns="162525">
            <a:noAutofit/>
          </a:bodyPr>
          <a:lstStyle/>
          <a:p>
            <a:pPr indent="0" lvl="0" marL="0" rtl="0" algn="ctr">
              <a:spcBef>
                <a:spcPts val="0"/>
              </a:spcBef>
              <a:spcAft>
                <a:spcPts val="0"/>
              </a:spcAft>
              <a:buNone/>
            </a:pPr>
            <a:r>
              <a:rPr lang="en-US" sz="3200"/>
              <a:t>Hernán Valdivieso</a:t>
            </a:r>
            <a:endParaRPr sz="3200"/>
          </a:p>
          <a:p>
            <a:pPr indent="0" lvl="0" marL="0" rtl="0" algn="ctr">
              <a:spcBef>
                <a:spcPts val="0"/>
              </a:spcBef>
              <a:spcAft>
                <a:spcPts val="0"/>
              </a:spcAft>
              <a:buNone/>
            </a:pPr>
            <a:r>
              <a:rPr lang="en-US" sz="3200"/>
              <a:t>Jaime Navon</a:t>
            </a:r>
            <a:endParaRPr sz="3200"/>
          </a:p>
          <a:p>
            <a:pPr indent="0" lvl="0" marL="0" rtl="0" algn="ctr">
              <a:spcBef>
                <a:spcPts val="0"/>
              </a:spcBef>
              <a:spcAft>
                <a:spcPts val="0"/>
              </a:spcAft>
              <a:buNone/>
            </a:pPr>
            <a:r>
              <a:t/>
            </a:r>
            <a:endParaRPr sz="3200"/>
          </a:p>
        </p:txBody>
      </p:sp>
      <p:pic>
        <p:nvPicPr>
          <p:cNvPr id="623" name="Google Shape;623;p84"/>
          <p:cNvPicPr preferRelativeResize="0"/>
          <p:nvPr/>
        </p:nvPicPr>
        <p:blipFill>
          <a:blip r:embed="rId3">
            <a:alphaModFix/>
          </a:blip>
          <a:stretch>
            <a:fillRect/>
          </a:stretch>
        </p:blipFill>
        <p:spPr>
          <a:xfrm>
            <a:off x="-2" y="0"/>
            <a:ext cx="2847975" cy="160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554125" y="1257603"/>
            <a:ext cx="15147600" cy="85140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Char char="●"/>
            </a:pPr>
            <a:r>
              <a:rPr lang="en-US" sz="3000"/>
              <a:t>Teoría del color</a:t>
            </a:r>
            <a:endParaRPr sz="3000"/>
          </a:p>
          <a:p>
            <a:pPr indent="-419100" lvl="0" marL="457200" rtl="0" algn="l">
              <a:lnSpc>
                <a:spcPct val="150000"/>
              </a:lnSpc>
              <a:spcBef>
                <a:spcPts val="1000"/>
              </a:spcBef>
              <a:spcAft>
                <a:spcPts val="0"/>
              </a:spcAft>
              <a:buSzPts val="3000"/>
              <a:buChar char="●"/>
            </a:pPr>
            <a:r>
              <a:rPr lang="en-US" sz="3000"/>
              <a:t>Guías de diseño:</a:t>
            </a:r>
            <a:endParaRPr sz="3000"/>
          </a:p>
          <a:p>
            <a:pPr indent="-419100" lvl="1" marL="914400" rtl="0" algn="l">
              <a:lnSpc>
                <a:spcPct val="150000"/>
              </a:lnSpc>
              <a:spcBef>
                <a:spcPts val="1000"/>
              </a:spcBef>
              <a:spcAft>
                <a:spcPts val="0"/>
              </a:spcAft>
              <a:buSzPts val="3000"/>
              <a:buChar char="○"/>
            </a:pPr>
            <a:r>
              <a:rPr i="1" lang="en-US" sz="3000"/>
              <a:t>Rules of thumbs</a:t>
            </a:r>
            <a:endParaRPr i="1" sz="3000"/>
          </a:p>
          <a:p>
            <a:pPr indent="-419100" lvl="1" marL="914400" rtl="0" algn="l">
              <a:lnSpc>
                <a:spcPct val="150000"/>
              </a:lnSpc>
              <a:spcBef>
                <a:spcPts val="1000"/>
              </a:spcBef>
              <a:spcAft>
                <a:spcPts val="0"/>
              </a:spcAft>
              <a:buSzPts val="3000"/>
              <a:buChar char="○"/>
            </a:pPr>
            <a:r>
              <a:rPr lang="en-US" sz="3000"/>
              <a:t>Ley de simplicidad</a:t>
            </a:r>
            <a:endParaRPr sz="3000"/>
          </a:p>
          <a:p>
            <a:pPr indent="-419100" lvl="0" marL="457200" rtl="0" algn="l">
              <a:lnSpc>
                <a:spcPct val="150000"/>
              </a:lnSpc>
              <a:spcBef>
                <a:spcPts val="1000"/>
              </a:spcBef>
              <a:spcAft>
                <a:spcPts val="0"/>
              </a:spcAft>
              <a:buSzPts val="3000"/>
              <a:buChar char="●"/>
            </a:pPr>
            <a:r>
              <a:rPr lang="en-US" sz="3000"/>
              <a:t>Aplicar </a:t>
            </a:r>
            <a:r>
              <a:rPr i="1" lang="en-US" sz="3000"/>
              <a:t>framework</a:t>
            </a:r>
            <a:r>
              <a:rPr lang="en-US" sz="3000"/>
              <a:t> completo</a:t>
            </a:r>
            <a:endParaRPr sz="3000"/>
          </a:p>
        </p:txBody>
      </p:sp>
      <p:sp>
        <p:nvSpPr>
          <p:cNvPr id="118" name="Google Shape;118;p20"/>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Contenidos</a:t>
            </a:r>
            <a:endParaRPr/>
          </a:p>
        </p:txBody>
      </p:sp>
      <p:sp>
        <p:nvSpPr>
          <p:cNvPr id="119" name="Google Shape;119;p20"/>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554125" y="1257600"/>
            <a:ext cx="7320900" cy="7327500"/>
          </a:xfrm>
          <a:prstGeom prst="rect">
            <a:avLst/>
          </a:prstGeom>
        </p:spPr>
        <p:txBody>
          <a:bodyPr anchorCtr="0" anchor="t" bIns="162525" lIns="162525" spcFirstLastPara="1" rIns="162525" wrap="square" tIns="162525">
            <a:noAutofit/>
          </a:bodyPr>
          <a:lstStyle/>
          <a:p>
            <a:pPr indent="-419100" lvl="0" marL="457200" rtl="0" algn="l">
              <a:lnSpc>
                <a:spcPct val="150000"/>
              </a:lnSpc>
              <a:spcBef>
                <a:spcPts val="1000"/>
              </a:spcBef>
              <a:spcAft>
                <a:spcPts val="0"/>
              </a:spcAft>
              <a:buSzPts val="3000"/>
              <a:buAutoNum type="arabicPeriod"/>
            </a:pPr>
            <a:r>
              <a:rPr lang="en-US" sz="3000"/>
              <a:t>Método para expresar el color de un objeto usando algún tipo de anotación numérica.</a:t>
            </a:r>
            <a:endParaRPr sz="3000"/>
          </a:p>
          <a:p>
            <a:pPr indent="0" lvl="0" marL="457200" rtl="0" algn="l">
              <a:lnSpc>
                <a:spcPct val="150000"/>
              </a:lnSpc>
              <a:spcBef>
                <a:spcPts val="1000"/>
              </a:spcBef>
              <a:spcAft>
                <a:spcPts val="0"/>
              </a:spcAft>
              <a:buNone/>
            </a:pPr>
            <a:r>
              <a:t/>
            </a:r>
            <a:endParaRPr sz="3000"/>
          </a:p>
          <a:p>
            <a:pPr indent="-419100" lvl="0" marL="457200" rtl="0" algn="l">
              <a:lnSpc>
                <a:spcPct val="150000"/>
              </a:lnSpc>
              <a:spcBef>
                <a:spcPts val="1000"/>
              </a:spcBef>
              <a:spcAft>
                <a:spcPts val="1000"/>
              </a:spcAft>
              <a:buSzPts val="3000"/>
              <a:buAutoNum type="arabicPeriod"/>
            </a:pPr>
            <a:r>
              <a:rPr lang="en-US" sz="3000"/>
              <a:t>Algunos modelos que veremos son RGB, CMYK y HSL.</a:t>
            </a:r>
            <a:endParaRPr sz="3000"/>
          </a:p>
        </p:txBody>
      </p:sp>
      <p:sp>
        <p:nvSpPr>
          <p:cNvPr id="125" name="Google Shape;125;p21"/>
          <p:cNvSpPr txBox="1"/>
          <p:nvPr>
            <p:ph type="title"/>
          </p:nvPr>
        </p:nvSpPr>
        <p:spPr>
          <a:xfrm>
            <a:off x="554133" y="6"/>
            <a:ext cx="15147600" cy="1257600"/>
          </a:xfrm>
          <a:prstGeom prst="rect">
            <a:avLst/>
          </a:prstGeom>
        </p:spPr>
        <p:txBody>
          <a:bodyPr anchorCtr="0" anchor="t" bIns="162525" lIns="162525" spcFirstLastPara="1" rIns="162525" wrap="square" tIns="162525">
            <a:noAutofit/>
          </a:bodyPr>
          <a:lstStyle/>
          <a:p>
            <a:pPr indent="0" lvl="0" marL="0" rtl="0" algn="l">
              <a:spcBef>
                <a:spcPts val="0"/>
              </a:spcBef>
              <a:spcAft>
                <a:spcPts val="0"/>
              </a:spcAft>
              <a:buNone/>
            </a:pPr>
            <a:r>
              <a:rPr lang="en-US"/>
              <a:t>Modelos de color</a:t>
            </a:r>
            <a:endParaRPr/>
          </a:p>
        </p:txBody>
      </p:sp>
      <p:sp>
        <p:nvSpPr>
          <p:cNvPr id="126" name="Google Shape;126;p21"/>
          <p:cNvSpPr txBox="1"/>
          <p:nvPr>
            <p:ph idx="12" type="sldNum"/>
          </p:nvPr>
        </p:nvSpPr>
        <p:spPr>
          <a:xfrm>
            <a:off x="15062147" y="8290163"/>
            <a:ext cx="975600" cy="699600"/>
          </a:xfrm>
          <a:prstGeom prst="rect">
            <a:avLst/>
          </a:prstGeom>
        </p:spPr>
        <p:txBody>
          <a:bodyPr anchorCtr="0" anchor="ctr" bIns="162525" lIns="162525" spcFirstLastPara="1" rIns="162525" wrap="square" tIns="162525">
            <a:noAutofit/>
          </a:bodyPr>
          <a:lstStyle/>
          <a:p>
            <a:pPr indent="0" lvl="0" marL="0" rtl="0" algn="r">
              <a:spcBef>
                <a:spcPts val="0"/>
              </a:spcBef>
              <a:spcAft>
                <a:spcPts val="0"/>
              </a:spcAft>
              <a:buNone/>
            </a:pPr>
            <a:fld id="{00000000-1234-1234-1234-123412341234}" type="slidenum">
              <a:rPr lang="en-US"/>
              <a:t>‹#›</a:t>
            </a:fld>
            <a:endParaRPr/>
          </a:p>
        </p:txBody>
      </p:sp>
      <p:pic>
        <p:nvPicPr>
          <p:cNvPr id="127" name="Google Shape;127;p21"/>
          <p:cNvPicPr preferRelativeResize="0"/>
          <p:nvPr/>
        </p:nvPicPr>
        <p:blipFill>
          <a:blip r:embed="rId3">
            <a:alphaModFix/>
          </a:blip>
          <a:stretch>
            <a:fillRect/>
          </a:stretch>
        </p:blipFill>
        <p:spPr>
          <a:xfrm>
            <a:off x="9061725" y="1705057"/>
            <a:ext cx="6000425" cy="55053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